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9" r:id="rId14"/>
    <p:sldId id="268"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9144000" cy="5143500" type="screen16x9"/>
  <p:notesSz cx="6858000" cy="9144000"/>
  <p:embeddedFontLst>
    <p:embeddedFont>
      <p:font typeface="Assistant" pitchFamily="2" charset="-79"/>
      <p:regular r:id="rId35"/>
      <p:bold r:id="rId36"/>
    </p:embeddedFont>
    <p:embeddedFont>
      <p:font typeface="Lato" panose="020F0502020204030203" pitchFamily="34" charset="0"/>
      <p:regular r:id="rId37"/>
      <p:bold r:id="rId38"/>
      <p:italic r:id="rId39"/>
      <p:boldItalic r:id="rId40"/>
    </p:embeddedFont>
    <p:embeddedFont>
      <p:font typeface="Montserrat" panose="00000500000000000000" pitchFamily="2" charset="0"/>
      <p:regular r:id="rId41"/>
      <p:bold r:id="rId42"/>
      <p:italic r:id="rId43"/>
      <p:boldItalic r:id="rId44"/>
    </p:embeddedFont>
    <p:embeddedFont>
      <p:font typeface="Roboto" panose="02000000000000000000" pitchFamily="2"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5EE837A-D57C-4FE3-9452-E2777253C7F7}">
  <a:tblStyle styleId="{95EE837A-D57C-4FE3-9452-E2777253C7F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2a5f84337f9_1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2a5f84337f9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2a5f84337f9_1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2a5f84337f9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2a5f84337f9_1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2a5f84337f9_1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2a5f84337f9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2a5f84337f9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2a5f84337f9_1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2a5f84337f9_1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a5f84337f9_1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a5f84337f9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2a5f84337f9_1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2a5f84337f9_1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2a5f84337f9_1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2a5f84337f9_1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2a5f84337f9_1_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2a5f84337f9_1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2a65033a408_1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2a65033a408_1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2a57dae4c2a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2a57dae4c2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2a65033a408_1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2a65033a408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2a65033a408_1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2a65033a408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2a65033a408_1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2a65033a408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2a65033a408_1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2a65033a408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2a65033a408_1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2a65033a408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2a65033a408_1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2a65033a408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2a65033a408_1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2a65033a408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2a65033a408_1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2a65033a408_1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1f87997393_0_9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1f87997393_0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2a6144c68c7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2a6144c68c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f87997393_0_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2a6144c68c7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2a6144c68c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2a6144c68c7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2a6144c68c7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1f87997393_0_1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f87997393_0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2a5f84337f9_1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2a5f84337f9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1f87997393_0_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2a57dae4c2a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2a57dae4c2a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2a5f84337f9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2a5f84337f9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2a5f84337f9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2a5f84337f9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4.xml"/><Relationship Id="rId5" Type="http://schemas.openxmlformats.org/officeDocument/2006/relationships/image" Target="../media/image19.pn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8.xml"/><Relationship Id="rId1" Type="http://schemas.openxmlformats.org/officeDocument/2006/relationships/slideLayout" Target="../slideLayouts/slideLayout4.xml"/><Relationship Id="rId4" Type="http://schemas.openxmlformats.org/officeDocument/2006/relationships/image" Target="../media/image26.png"/></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0.xml"/><Relationship Id="rId1" Type="http://schemas.openxmlformats.org/officeDocument/2006/relationships/slideLayout" Target="../slideLayouts/slideLayout4.xml"/><Relationship Id="rId4" Type="http://schemas.openxmlformats.org/officeDocument/2006/relationships/image" Target="../media/image29.png"/></Relationships>
</file>

<file path=ppt/slides/_rels/slide3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1.xml"/><Relationship Id="rId1" Type="http://schemas.openxmlformats.org/officeDocument/2006/relationships/slideLayout" Target="../slideLayouts/slideLayout4.xml"/><Relationship Id="rId4" Type="http://schemas.openxmlformats.org/officeDocument/2006/relationships/image" Target="../media/image31.jp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hyperlink" Target="https://www.kaggle.com/datasets/kartik2112/fraud-detection/data"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Data-606-Kiran/Capstone_Project" TargetMode="External"/><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title"/>
          </p:nvPr>
        </p:nvSpPr>
        <p:spPr>
          <a:xfrm>
            <a:off x="823850" y="1284675"/>
            <a:ext cx="5777672" cy="1300800"/>
          </a:xfrm>
        </p:spPr>
        <p:txBody>
          <a:bodyPr spcFirstLastPara="1" wrap="square" lIns="91425" tIns="91425" rIns="91425" bIns="91425" anchor="t" anchorCtr="0">
            <a:normAutofit/>
          </a:bodyPr>
          <a:lstStyle/>
          <a:p>
            <a:pPr marL="0" lvl="0" indent="0" algn="ctr" rtl="0">
              <a:lnSpc>
                <a:spcPct val="90000"/>
              </a:lnSpc>
              <a:spcBef>
                <a:spcPts val="0"/>
              </a:spcBef>
              <a:spcAft>
                <a:spcPts val="0"/>
              </a:spcAft>
              <a:buNone/>
            </a:pPr>
            <a:r>
              <a:rPr lang="en-US" sz="2600" b="1" dirty="0"/>
              <a:t>Credit Card Fraud Detection</a:t>
            </a:r>
            <a:br>
              <a:rPr lang="en-US" sz="2600" b="1" dirty="0"/>
            </a:br>
            <a:br>
              <a:rPr lang="en-US" sz="2000" b="1" dirty="0"/>
            </a:br>
            <a:r>
              <a:rPr lang="en-US" sz="2000" b="1" dirty="0"/>
              <a:t>Team F</a:t>
            </a:r>
          </a:p>
        </p:txBody>
      </p:sp>
      <p:sp>
        <p:nvSpPr>
          <p:cNvPr id="229" name="Google Shape;229;p17"/>
          <p:cNvSpPr txBox="1">
            <a:spLocks noGrp="1"/>
          </p:cNvSpPr>
          <p:nvPr>
            <p:ph type="body" idx="1"/>
          </p:nvPr>
        </p:nvSpPr>
        <p:spPr>
          <a:xfrm>
            <a:off x="823849" y="2643124"/>
            <a:ext cx="5413399" cy="1802496"/>
          </a:xfrm>
        </p:spPr>
        <p:txBody>
          <a:bodyPr spcFirstLastPara="1" wrap="square" lIns="91425" tIns="91425" rIns="91425" bIns="91425" anchor="t" anchorCtr="0">
            <a:noAutofit/>
          </a:bodyPr>
          <a:lstStyle/>
          <a:p>
            <a:pPr marL="0" lvl="0" indent="0" algn="ctr" rtl="0">
              <a:lnSpc>
                <a:spcPct val="105000"/>
              </a:lnSpc>
              <a:spcBef>
                <a:spcPts val="0"/>
              </a:spcBef>
              <a:spcAft>
                <a:spcPts val="0"/>
              </a:spcAft>
              <a:buNone/>
            </a:pPr>
            <a:r>
              <a:rPr lang="en-GB" sz="2000" b="1" dirty="0" err="1"/>
              <a:t>Sadasiva</a:t>
            </a:r>
            <a:r>
              <a:rPr lang="en-GB" sz="2000" b="1" dirty="0"/>
              <a:t> Madhav </a:t>
            </a:r>
            <a:r>
              <a:rPr lang="en-GB" sz="2000" b="1" dirty="0" err="1"/>
              <a:t>Nimmagadda</a:t>
            </a:r>
            <a:r>
              <a:rPr lang="en-GB" sz="2000" b="1" dirty="0"/>
              <a:t>( IQ36495)</a:t>
            </a:r>
          </a:p>
          <a:p>
            <a:pPr marL="0" lvl="0" indent="0" algn="ctr" rtl="0">
              <a:lnSpc>
                <a:spcPct val="105000"/>
              </a:lnSpc>
              <a:spcBef>
                <a:spcPts val="1600"/>
              </a:spcBef>
              <a:spcAft>
                <a:spcPts val="0"/>
              </a:spcAft>
              <a:buNone/>
            </a:pPr>
            <a:r>
              <a:rPr lang="en-GB" sz="2000" b="1" dirty="0" err="1"/>
              <a:t>Varsada</a:t>
            </a:r>
            <a:r>
              <a:rPr lang="en-GB" sz="2000" b="1" dirty="0"/>
              <a:t> Anjali </a:t>
            </a:r>
            <a:r>
              <a:rPr lang="en-GB" sz="2000" b="1" dirty="0" err="1"/>
              <a:t>Rameshchandra</a:t>
            </a:r>
            <a:r>
              <a:rPr lang="en-GB" sz="2000" b="1" dirty="0"/>
              <a:t> ( LF78371)</a:t>
            </a:r>
          </a:p>
          <a:p>
            <a:pPr marL="0" lvl="0" indent="0" algn="ctr" rtl="0">
              <a:lnSpc>
                <a:spcPct val="105000"/>
              </a:lnSpc>
              <a:spcBef>
                <a:spcPts val="1600"/>
              </a:spcBef>
              <a:spcAft>
                <a:spcPts val="0"/>
              </a:spcAft>
              <a:buNone/>
            </a:pPr>
            <a:r>
              <a:rPr lang="en-GB" sz="2000" b="1" dirty="0"/>
              <a:t>Kiran Kumar Reddy Guggilla ( DE14051)</a:t>
            </a:r>
          </a:p>
          <a:p>
            <a:pPr marL="0" lvl="0" indent="0" algn="ctr" rtl="0">
              <a:lnSpc>
                <a:spcPct val="105000"/>
              </a:lnSpc>
              <a:spcBef>
                <a:spcPts val="1600"/>
              </a:spcBef>
              <a:spcAft>
                <a:spcPts val="1600"/>
              </a:spcAft>
              <a:buNone/>
            </a:pPr>
            <a:endParaRPr lang="en-GB" sz="20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6"/>
          <p:cNvSpPr txBox="1">
            <a:spLocks noGrp="1"/>
          </p:cNvSpPr>
          <p:nvPr>
            <p:ph type="title"/>
          </p:nvPr>
        </p:nvSpPr>
        <p:spPr>
          <a:xfrm>
            <a:off x="763950" y="101725"/>
            <a:ext cx="7616100" cy="52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1"/>
              <a:t>Category Vs Fraud</a:t>
            </a:r>
            <a:endParaRPr b="1"/>
          </a:p>
        </p:txBody>
      </p:sp>
      <p:pic>
        <p:nvPicPr>
          <p:cNvPr id="285" name="Google Shape;285;p26"/>
          <p:cNvPicPr preferRelativeResize="0"/>
          <p:nvPr/>
        </p:nvPicPr>
        <p:blipFill>
          <a:blip r:embed="rId3">
            <a:alphaModFix/>
          </a:blip>
          <a:stretch>
            <a:fillRect/>
          </a:stretch>
        </p:blipFill>
        <p:spPr>
          <a:xfrm>
            <a:off x="95100" y="719725"/>
            <a:ext cx="8649250" cy="42516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pic>
        <p:nvPicPr>
          <p:cNvPr id="290" name="Google Shape;290;p27"/>
          <p:cNvPicPr preferRelativeResize="0"/>
          <p:nvPr/>
        </p:nvPicPr>
        <p:blipFill>
          <a:blip r:embed="rId3">
            <a:alphaModFix/>
          </a:blip>
          <a:stretch>
            <a:fillRect/>
          </a:stretch>
        </p:blipFill>
        <p:spPr>
          <a:xfrm>
            <a:off x="0" y="0"/>
            <a:ext cx="9143998" cy="519437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28"/>
          <p:cNvSpPr txBox="1">
            <a:spLocks noGrp="1"/>
          </p:cNvSpPr>
          <p:nvPr>
            <p:ph type="title"/>
          </p:nvPr>
        </p:nvSpPr>
        <p:spPr>
          <a:xfrm>
            <a:off x="567100" y="129975"/>
            <a:ext cx="7712700" cy="50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1"/>
              <a:t>Outliers in the Target</a:t>
            </a:r>
            <a:endParaRPr b="1"/>
          </a:p>
        </p:txBody>
      </p:sp>
      <p:pic>
        <p:nvPicPr>
          <p:cNvPr id="296" name="Google Shape;296;p28"/>
          <p:cNvPicPr preferRelativeResize="0"/>
          <p:nvPr/>
        </p:nvPicPr>
        <p:blipFill>
          <a:blip r:embed="rId3">
            <a:alphaModFix/>
          </a:blip>
          <a:stretch>
            <a:fillRect/>
          </a:stretch>
        </p:blipFill>
        <p:spPr>
          <a:xfrm>
            <a:off x="180650" y="758900"/>
            <a:ext cx="8619799" cy="41474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920675" y="224200"/>
            <a:ext cx="7038900" cy="58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1"/>
              <a:t>Fraud vs Day, Time and Month</a:t>
            </a:r>
            <a:endParaRPr b="1"/>
          </a:p>
        </p:txBody>
      </p:sp>
      <p:pic>
        <p:nvPicPr>
          <p:cNvPr id="307" name="Google Shape;307;p30"/>
          <p:cNvPicPr preferRelativeResize="0"/>
          <p:nvPr/>
        </p:nvPicPr>
        <p:blipFill>
          <a:blip r:embed="rId3">
            <a:alphaModFix/>
          </a:blip>
          <a:stretch>
            <a:fillRect/>
          </a:stretch>
        </p:blipFill>
        <p:spPr>
          <a:xfrm>
            <a:off x="76200" y="887600"/>
            <a:ext cx="8817652" cy="39511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29"/>
          <p:cNvSpPr txBox="1">
            <a:spLocks noGrp="1"/>
          </p:cNvSpPr>
          <p:nvPr>
            <p:ph type="ctrTitle"/>
          </p:nvPr>
        </p:nvSpPr>
        <p:spPr>
          <a:xfrm>
            <a:off x="3537150" y="1578400"/>
            <a:ext cx="5017500" cy="1578900"/>
          </a:xfrm>
        </p:spPr>
        <p:txBody>
          <a:bodyPr spcFirstLastPara="1" wrap="square" lIns="91425" tIns="91425" rIns="91425" bIns="91425" anchor="t" anchorCtr="0">
            <a:normAutofit/>
          </a:bodyPr>
          <a:lstStyle/>
          <a:p>
            <a:pPr marL="0" lvl="0" indent="0" rtl="0">
              <a:spcBef>
                <a:spcPts val="0"/>
              </a:spcBef>
              <a:spcAft>
                <a:spcPts val="0"/>
              </a:spcAft>
              <a:buNone/>
            </a:pPr>
            <a:r>
              <a:rPr lang="en-GB" b="1"/>
              <a:t>Hypothesis Testing</a:t>
            </a:r>
            <a:endParaRPr lang="en-US" b="1"/>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1"/>
          <p:cNvSpPr txBox="1">
            <a:spLocks noGrp="1"/>
          </p:cNvSpPr>
          <p:nvPr>
            <p:ph type="title"/>
          </p:nvPr>
        </p:nvSpPr>
        <p:spPr>
          <a:xfrm>
            <a:off x="736675" y="45225"/>
            <a:ext cx="7543200" cy="49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Transaction Amount Analysis</a:t>
            </a:r>
            <a:endParaRPr b="1"/>
          </a:p>
        </p:txBody>
      </p:sp>
      <p:sp>
        <p:nvSpPr>
          <p:cNvPr id="313" name="Google Shape;313;p31"/>
          <p:cNvSpPr txBox="1">
            <a:spLocks noGrp="1"/>
          </p:cNvSpPr>
          <p:nvPr>
            <p:ph type="title"/>
          </p:nvPr>
        </p:nvSpPr>
        <p:spPr>
          <a:xfrm>
            <a:off x="800400" y="634925"/>
            <a:ext cx="7543200" cy="438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b="1"/>
              <a:t>Null Hypothesis: </a:t>
            </a:r>
            <a:r>
              <a:rPr lang="en-GB" sz="1600" b="1">
                <a:solidFill>
                  <a:srgbClr val="E7E7E7"/>
                </a:solidFill>
              </a:rPr>
              <a:t>The null hypothesis (H0) is that there is no significant difference in the average transaction amount between fraudulent and non-fraudulent transactions.</a:t>
            </a:r>
            <a:endParaRPr sz="1600" b="1">
              <a:solidFill>
                <a:srgbClr val="E7E7E7"/>
              </a:solidFill>
            </a:endParaRPr>
          </a:p>
          <a:p>
            <a:pPr marL="0" lvl="0" indent="0" algn="l" rtl="0">
              <a:spcBef>
                <a:spcPts val="0"/>
              </a:spcBef>
              <a:spcAft>
                <a:spcPts val="0"/>
              </a:spcAft>
              <a:buNone/>
            </a:pPr>
            <a:endParaRPr sz="1600" b="1"/>
          </a:p>
          <a:p>
            <a:pPr marL="0" lvl="0" indent="0" algn="l" rtl="0">
              <a:spcBef>
                <a:spcPts val="0"/>
              </a:spcBef>
              <a:spcAft>
                <a:spcPts val="0"/>
              </a:spcAft>
              <a:buNone/>
            </a:pPr>
            <a:r>
              <a:rPr lang="en-GB" sz="1600" b="1"/>
              <a:t>Alternate Hypothesis: </a:t>
            </a:r>
            <a:r>
              <a:rPr lang="en-GB" sz="1600" b="1">
                <a:solidFill>
                  <a:srgbClr val="E7E7E7"/>
                </a:solidFill>
              </a:rPr>
              <a:t>The alternate hypothesis (H1) is that there is a significant difference in the average transaction amount between fraudulent and non-fraudulent transactions.</a:t>
            </a:r>
            <a:endParaRPr sz="1600" b="1">
              <a:solidFill>
                <a:srgbClr val="E7E7E7"/>
              </a:solidFill>
            </a:endParaRPr>
          </a:p>
          <a:p>
            <a:pPr marL="0" lvl="0" indent="0" algn="l" rtl="0">
              <a:spcBef>
                <a:spcPts val="0"/>
              </a:spcBef>
              <a:spcAft>
                <a:spcPts val="0"/>
              </a:spcAft>
              <a:buNone/>
            </a:pPr>
            <a:endParaRPr sz="1600" b="1">
              <a:solidFill>
                <a:srgbClr val="E7E7E7"/>
              </a:solidFill>
            </a:endParaRPr>
          </a:p>
          <a:p>
            <a:pPr marL="0" lvl="0" indent="0" algn="l" rtl="0">
              <a:spcBef>
                <a:spcPts val="0"/>
              </a:spcBef>
              <a:spcAft>
                <a:spcPts val="0"/>
              </a:spcAft>
              <a:buNone/>
            </a:pPr>
            <a:r>
              <a:rPr lang="en-GB" sz="1600" b="1">
                <a:solidFill>
                  <a:srgbClr val="E7E7E7"/>
                </a:solidFill>
              </a:rPr>
              <a:t>p value: 0.0  </a:t>
            </a:r>
            <a:endParaRPr sz="1600" b="1">
              <a:solidFill>
                <a:srgbClr val="E7E7E7"/>
              </a:solidFill>
            </a:endParaRPr>
          </a:p>
          <a:p>
            <a:pPr marL="0" lvl="0" indent="0" algn="l" rtl="0">
              <a:spcBef>
                <a:spcPts val="0"/>
              </a:spcBef>
              <a:spcAft>
                <a:spcPts val="0"/>
              </a:spcAft>
              <a:buNone/>
            </a:pPr>
            <a:endParaRPr sz="1600" b="1">
              <a:solidFill>
                <a:srgbClr val="E7E7E7"/>
              </a:solidFill>
            </a:endParaRPr>
          </a:p>
          <a:p>
            <a:pPr marL="0" lvl="0" indent="0" algn="l" rtl="0">
              <a:spcBef>
                <a:spcPts val="0"/>
              </a:spcBef>
              <a:spcAft>
                <a:spcPts val="0"/>
              </a:spcAft>
              <a:buNone/>
            </a:pPr>
            <a:r>
              <a:rPr lang="en-GB" sz="1600" b="1">
                <a:solidFill>
                  <a:srgbClr val="E7E7E7"/>
                </a:solidFill>
              </a:rPr>
              <a:t>p value is smaller than significance level. We reject Null Hypothesis.</a:t>
            </a:r>
            <a:endParaRPr sz="1600" b="1">
              <a:solidFill>
                <a:srgbClr val="E7E7E7"/>
              </a:solidFill>
            </a:endParaRPr>
          </a:p>
          <a:p>
            <a:pPr marL="0" lvl="0" indent="0" algn="l" rtl="0">
              <a:spcBef>
                <a:spcPts val="0"/>
              </a:spcBef>
              <a:spcAft>
                <a:spcPts val="0"/>
              </a:spcAft>
              <a:buNone/>
            </a:pPr>
            <a:endParaRPr sz="1600" b="1">
              <a:solidFill>
                <a:srgbClr val="E7E7E7"/>
              </a:solidFill>
            </a:endParaRPr>
          </a:p>
          <a:p>
            <a:pPr marL="0" lvl="0" indent="0" algn="l" rtl="0">
              <a:spcBef>
                <a:spcPts val="0"/>
              </a:spcBef>
              <a:spcAft>
                <a:spcPts val="0"/>
              </a:spcAft>
              <a:buNone/>
            </a:pPr>
            <a:r>
              <a:rPr lang="en-GB" sz="1600" b="1">
                <a:solidFill>
                  <a:srgbClr val="E7E7E7"/>
                </a:solidFill>
              </a:rPr>
              <a:t>Conclusion:</a:t>
            </a:r>
            <a:endParaRPr sz="1600" b="1">
              <a:solidFill>
                <a:srgbClr val="E7E7E7"/>
              </a:solidFill>
            </a:endParaRPr>
          </a:p>
          <a:p>
            <a:pPr marL="0" lvl="0" indent="0" algn="l" rtl="0">
              <a:spcBef>
                <a:spcPts val="0"/>
              </a:spcBef>
              <a:spcAft>
                <a:spcPts val="0"/>
              </a:spcAft>
              <a:buNone/>
            </a:pPr>
            <a:r>
              <a:rPr lang="en-GB" sz="1600" b="1">
                <a:solidFill>
                  <a:srgbClr val="E7E7E7"/>
                </a:solidFill>
              </a:rPr>
              <a:t>The hypothesis test indicates that the mean transaction amounts are significantly different between fraudulent and non-fraudulent transactions, providing a potential characteristic to consider in predictive modeling.</a:t>
            </a:r>
            <a:endParaRPr sz="1600" b="1">
              <a:solidFill>
                <a:srgbClr val="E7E7E7"/>
              </a:solidFill>
            </a:endParaRPr>
          </a:p>
          <a:p>
            <a:pPr marL="0" lvl="0" indent="0" algn="l" rtl="0">
              <a:spcBef>
                <a:spcPts val="0"/>
              </a:spcBef>
              <a:spcAft>
                <a:spcPts val="0"/>
              </a:spcAft>
              <a:buNone/>
            </a:pPr>
            <a:endParaRPr sz="1600" b="1">
              <a:solidFill>
                <a:srgbClr val="E7E7E7"/>
              </a:solidFill>
            </a:endParaRPr>
          </a:p>
          <a:p>
            <a:pPr marL="0" lvl="0" indent="0" algn="l" rtl="0">
              <a:spcBef>
                <a:spcPts val="0"/>
              </a:spcBef>
              <a:spcAft>
                <a:spcPts val="0"/>
              </a:spcAft>
              <a:buNone/>
            </a:pPr>
            <a:endParaRPr sz="1600" b="1">
              <a:solidFill>
                <a:srgbClr val="E7E7E7"/>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32"/>
          <p:cNvSpPr txBox="1">
            <a:spLocks noGrp="1"/>
          </p:cNvSpPr>
          <p:nvPr>
            <p:ph type="title"/>
          </p:nvPr>
        </p:nvSpPr>
        <p:spPr>
          <a:xfrm>
            <a:off x="892425" y="229525"/>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Significance of City Population on Fraud</a:t>
            </a:r>
            <a:endParaRPr b="1"/>
          </a:p>
        </p:txBody>
      </p:sp>
      <p:sp>
        <p:nvSpPr>
          <p:cNvPr id="319" name="Google Shape;319;p32"/>
          <p:cNvSpPr txBox="1">
            <a:spLocks noGrp="1"/>
          </p:cNvSpPr>
          <p:nvPr>
            <p:ph type="body" idx="1"/>
          </p:nvPr>
        </p:nvSpPr>
        <p:spPr>
          <a:xfrm>
            <a:off x="793200" y="1143625"/>
            <a:ext cx="7543200" cy="333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b="1">
                <a:latin typeface="Montserrat"/>
                <a:ea typeface="Montserrat"/>
                <a:cs typeface="Montserrat"/>
                <a:sym typeface="Montserrat"/>
              </a:rPr>
              <a:t>Null hypothesis (H0): States that  there is does help us on the target</a:t>
            </a:r>
            <a:endParaRPr sz="1600" b="1">
              <a:latin typeface="Montserrat"/>
              <a:ea typeface="Montserrat"/>
              <a:cs typeface="Montserrat"/>
              <a:sym typeface="Montserrat"/>
            </a:endParaRPr>
          </a:p>
          <a:p>
            <a:pPr marL="0" lvl="0" indent="0" algn="l" rtl="0">
              <a:spcBef>
                <a:spcPts val="1600"/>
              </a:spcBef>
              <a:spcAft>
                <a:spcPts val="0"/>
              </a:spcAft>
              <a:buNone/>
            </a:pPr>
            <a:r>
              <a:rPr lang="en-GB" sz="1600" b="1">
                <a:latin typeface="Montserrat"/>
                <a:ea typeface="Montserrat"/>
                <a:cs typeface="Montserrat"/>
                <a:sym typeface="Montserrat"/>
              </a:rPr>
              <a:t>Alternate hypothesis (H1):  states that city_population does not help us on the target(is_fraud)</a:t>
            </a:r>
            <a:endParaRPr sz="1600" b="1">
              <a:latin typeface="Montserrat"/>
              <a:ea typeface="Montserrat"/>
              <a:cs typeface="Montserrat"/>
              <a:sym typeface="Montserrat"/>
            </a:endParaRPr>
          </a:p>
          <a:p>
            <a:pPr marL="0" lvl="0" indent="0" algn="l" rtl="0">
              <a:spcBef>
                <a:spcPts val="1600"/>
              </a:spcBef>
              <a:spcAft>
                <a:spcPts val="0"/>
              </a:spcAft>
              <a:buNone/>
            </a:pPr>
            <a:r>
              <a:rPr lang="en-GB" sz="1600" b="1">
                <a:latin typeface="Montserrat"/>
                <a:ea typeface="Montserrat"/>
                <a:cs typeface="Montserrat"/>
                <a:sym typeface="Montserrat"/>
              </a:rPr>
              <a:t>p value - 0.015 &lt; 0.05</a:t>
            </a:r>
            <a:endParaRPr sz="1600" b="1">
              <a:latin typeface="Montserrat"/>
              <a:ea typeface="Montserrat"/>
              <a:cs typeface="Montserrat"/>
              <a:sym typeface="Montserrat"/>
            </a:endParaRPr>
          </a:p>
          <a:p>
            <a:pPr marL="0" lvl="0" indent="0" algn="l" rtl="0">
              <a:spcBef>
                <a:spcPts val="1600"/>
              </a:spcBef>
              <a:spcAft>
                <a:spcPts val="0"/>
              </a:spcAft>
              <a:buNone/>
            </a:pPr>
            <a:r>
              <a:rPr lang="en-GB" sz="1600" b="1">
                <a:latin typeface="Montserrat"/>
                <a:ea typeface="Montserrat"/>
                <a:cs typeface="Montserrat"/>
                <a:sym typeface="Montserrat"/>
              </a:rPr>
              <a:t>Reject Null Hypothesis</a:t>
            </a:r>
            <a:endParaRPr sz="1600" b="1">
              <a:latin typeface="Montserrat"/>
              <a:ea typeface="Montserrat"/>
              <a:cs typeface="Montserrat"/>
              <a:sym typeface="Montserrat"/>
            </a:endParaRPr>
          </a:p>
          <a:p>
            <a:pPr marL="0" lvl="0" indent="0" algn="l" rtl="0">
              <a:spcBef>
                <a:spcPts val="1600"/>
              </a:spcBef>
              <a:spcAft>
                <a:spcPts val="1600"/>
              </a:spcAft>
              <a:buNone/>
            </a:pPr>
            <a:r>
              <a:rPr lang="en-GB" sz="1600" b="1">
                <a:latin typeface="Montserrat"/>
                <a:ea typeface="Montserrat"/>
                <a:cs typeface="Montserrat"/>
                <a:sym typeface="Montserrat"/>
              </a:rPr>
              <a:t>City Population does not have any effect on Fraudulent Transactions</a:t>
            </a:r>
            <a:endParaRPr sz="1600" b="1">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33"/>
          <p:cNvSpPr txBox="1">
            <a:spLocks noGrp="1"/>
          </p:cNvSpPr>
          <p:nvPr>
            <p:ph type="title"/>
          </p:nvPr>
        </p:nvSpPr>
        <p:spPr>
          <a:xfrm>
            <a:off x="604800" y="346650"/>
            <a:ext cx="7731600" cy="6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Model Performance with Imbalanced Dataset</a:t>
            </a:r>
            <a:endParaRPr b="1"/>
          </a:p>
        </p:txBody>
      </p:sp>
      <p:graphicFrame>
        <p:nvGraphicFramePr>
          <p:cNvPr id="325" name="Google Shape;325;p33"/>
          <p:cNvGraphicFramePr/>
          <p:nvPr/>
        </p:nvGraphicFramePr>
        <p:xfrm>
          <a:off x="299125" y="1230950"/>
          <a:ext cx="8545750" cy="3410095"/>
        </p:xfrm>
        <a:graphic>
          <a:graphicData uri="http://schemas.openxmlformats.org/drawingml/2006/table">
            <a:tbl>
              <a:tblPr>
                <a:noFill/>
                <a:tableStyleId>{95EE837A-D57C-4FE3-9452-E2777253C7F7}</a:tableStyleId>
              </a:tblPr>
              <a:tblGrid>
                <a:gridCol w="1709150">
                  <a:extLst>
                    <a:ext uri="{9D8B030D-6E8A-4147-A177-3AD203B41FA5}">
                      <a16:colId xmlns:a16="http://schemas.microsoft.com/office/drawing/2014/main" val="20000"/>
                    </a:ext>
                  </a:extLst>
                </a:gridCol>
                <a:gridCol w="1709150">
                  <a:extLst>
                    <a:ext uri="{9D8B030D-6E8A-4147-A177-3AD203B41FA5}">
                      <a16:colId xmlns:a16="http://schemas.microsoft.com/office/drawing/2014/main" val="20001"/>
                    </a:ext>
                  </a:extLst>
                </a:gridCol>
                <a:gridCol w="1709150">
                  <a:extLst>
                    <a:ext uri="{9D8B030D-6E8A-4147-A177-3AD203B41FA5}">
                      <a16:colId xmlns:a16="http://schemas.microsoft.com/office/drawing/2014/main" val="20002"/>
                    </a:ext>
                  </a:extLst>
                </a:gridCol>
                <a:gridCol w="1709150">
                  <a:extLst>
                    <a:ext uri="{9D8B030D-6E8A-4147-A177-3AD203B41FA5}">
                      <a16:colId xmlns:a16="http://schemas.microsoft.com/office/drawing/2014/main" val="20003"/>
                    </a:ext>
                  </a:extLst>
                </a:gridCol>
                <a:gridCol w="1709150">
                  <a:extLst>
                    <a:ext uri="{9D8B030D-6E8A-4147-A177-3AD203B41FA5}">
                      <a16:colId xmlns:a16="http://schemas.microsoft.com/office/drawing/2014/main" val="20004"/>
                    </a:ext>
                  </a:extLst>
                </a:gridCol>
              </a:tblGrid>
              <a:tr h="535850">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Model</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Accuracy</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Precision</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chemeClr val="lt1"/>
                          </a:solidFill>
                          <a:latin typeface="Montserrat"/>
                          <a:ea typeface="Montserrat"/>
                          <a:cs typeface="Montserrat"/>
                          <a:sym typeface="Montserrat"/>
                        </a:rPr>
                        <a:t>Recall</a:t>
                      </a:r>
                      <a:endParaRPr b="1">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chemeClr val="lt1"/>
                          </a:solidFill>
                          <a:latin typeface="Montserrat"/>
                          <a:ea typeface="Montserrat"/>
                          <a:cs typeface="Montserrat"/>
                          <a:sym typeface="Montserrat"/>
                        </a:rPr>
                        <a:t>F1 Score</a:t>
                      </a:r>
                      <a:endParaRPr b="1">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0"/>
                  </a:ext>
                </a:extLst>
              </a:tr>
              <a:tr h="560575">
                <a:tc>
                  <a:txBody>
                    <a:bodyPr/>
                    <a:lstStyle/>
                    <a:p>
                      <a:pPr marL="0" lvl="0" indent="0" algn="ctr" rtl="0">
                        <a:spcBef>
                          <a:spcPts val="0"/>
                        </a:spcBef>
                        <a:spcAft>
                          <a:spcPts val="0"/>
                        </a:spcAft>
                        <a:buNone/>
                      </a:pPr>
                      <a:r>
                        <a:rPr lang="en-GB" b="1">
                          <a:solidFill>
                            <a:schemeClr val="lt1"/>
                          </a:solidFill>
                          <a:latin typeface="Montserrat"/>
                          <a:ea typeface="Montserrat"/>
                          <a:cs typeface="Montserrat"/>
                          <a:sym typeface="Montserrat"/>
                        </a:rPr>
                        <a:t>Logistic Regression</a:t>
                      </a:r>
                      <a:endParaRPr b="1">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0.8597</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0.51</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0.79</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0.86</a:t>
                      </a:r>
                      <a:endParaRPr b="1">
                        <a:solidFill>
                          <a:srgbClr val="E7E7E7"/>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1"/>
                  </a:ext>
                </a:extLst>
              </a:tr>
              <a:tr h="560575">
                <a:tc>
                  <a:txBody>
                    <a:bodyPr/>
                    <a:lstStyle/>
                    <a:p>
                      <a:pPr marL="0" lvl="0" indent="0" algn="ctr" rtl="0">
                        <a:spcBef>
                          <a:spcPts val="0"/>
                        </a:spcBef>
                        <a:spcAft>
                          <a:spcPts val="0"/>
                        </a:spcAft>
                        <a:buNone/>
                      </a:pPr>
                      <a:r>
                        <a:rPr lang="en-GB" b="1">
                          <a:solidFill>
                            <a:schemeClr val="lt1"/>
                          </a:solidFill>
                          <a:latin typeface="Montserrat"/>
                          <a:ea typeface="Montserrat"/>
                          <a:cs typeface="Montserrat"/>
                          <a:sym typeface="Montserrat"/>
                        </a:rPr>
                        <a:t>Random Forest</a:t>
                      </a:r>
                      <a:endParaRPr b="1">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0.94</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chemeClr val="dk2"/>
                          </a:solidFill>
                          <a:latin typeface="Montserrat"/>
                          <a:ea typeface="Montserrat"/>
                          <a:cs typeface="Montserrat"/>
                          <a:sym typeface="Montserrat"/>
                        </a:rPr>
                        <a:t>0.50</a:t>
                      </a:r>
                      <a:endParaRPr b="1">
                        <a:solidFill>
                          <a:schemeClr val="dk2"/>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0.51</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0.95</a:t>
                      </a:r>
                      <a:endParaRPr b="1">
                        <a:solidFill>
                          <a:srgbClr val="E7E7E7"/>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2"/>
                  </a:ext>
                </a:extLst>
              </a:tr>
              <a:tr h="582950">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SVM</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0.9935</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0.50</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0.50</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0.99</a:t>
                      </a:r>
                      <a:endParaRPr b="1">
                        <a:solidFill>
                          <a:srgbClr val="E7E7E7"/>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3"/>
                  </a:ext>
                </a:extLst>
              </a:tr>
              <a:tr h="560575">
                <a:tc>
                  <a:txBody>
                    <a:bodyPr/>
                    <a:lstStyle/>
                    <a:p>
                      <a:pPr marL="0" lvl="0" indent="0" algn="ctr" rtl="0">
                        <a:spcBef>
                          <a:spcPts val="0"/>
                        </a:spcBef>
                        <a:spcAft>
                          <a:spcPts val="0"/>
                        </a:spcAft>
                        <a:buNone/>
                      </a:pPr>
                      <a:r>
                        <a:rPr lang="en-GB" b="1">
                          <a:solidFill>
                            <a:schemeClr val="lt1"/>
                          </a:solidFill>
                          <a:latin typeface="Montserrat"/>
                          <a:ea typeface="Montserrat"/>
                          <a:cs typeface="Montserrat"/>
                          <a:sym typeface="Montserrat"/>
                        </a:rPr>
                        <a:t>KNN</a:t>
                      </a:r>
                      <a:endParaRPr b="1">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0.9939</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0.50</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0.50</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0.99</a:t>
                      </a:r>
                      <a:endParaRPr b="1">
                        <a:solidFill>
                          <a:srgbClr val="E7E7E7"/>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4"/>
                  </a:ext>
                </a:extLst>
              </a:tr>
              <a:tr h="560575">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pic>
        <p:nvPicPr>
          <p:cNvPr id="330" name="Google Shape;330;p34"/>
          <p:cNvPicPr preferRelativeResize="0"/>
          <p:nvPr/>
        </p:nvPicPr>
        <p:blipFill>
          <a:blip r:embed="rId3">
            <a:alphaModFix/>
          </a:blip>
          <a:stretch>
            <a:fillRect/>
          </a:stretch>
        </p:blipFill>
        <p:spPr>
          <a:xfrm>
            <a:off x="557475" y="192175"/>
            <a:ext cx="2875500" cy="1695650"/>
          </a:xfrm>
          <a:prstGeom prst="rect">
            <a:avLst/>
          </a:prstGeom>
          <a:noFill/>
          <a:ln>
            <a:noFill/>
          </a:ln>
        </p:spPr>
      </p:pic>
      <p:pic>
        <p:nvPicPr>
          <p:cNvPr id="331" name="Google Shape;331;p34"/>
          <p:cNvPicPr preferRelativeResize="0"/>
          <p:nvPr/>
        </p:nvPicPr>
        <p:blipFill>
          <a:blip r:embed="rId4">
            <a:alphaModFix/>
          </a:blip>
          <a:stretch>
            <a:fillRect/>
          </a:stretch>
        </p:blipFill>
        <p:spPr>
          <a:xfrm>
            <a:off x="4572000" y="192175"/>
            <a:ext cx="3107325" cy="1695650"/>
          </a:xfrm>
          <a:prstGeom prst="rect">
            <a:avLst/>
          </a:prstGeom>
          <a:noFill/>
          <a:ln>
            <a:noFill/>
          </a:ln>
        </p:spPr>
      </p:pic>
      <p:pic>
        <p:nvPicPr>
          <p:cNvPr id="332" name="Google Shape;332;p34"/>
          <p:cNvPicPr preferRelativeResize="0"/>
          <p:nvPr/>
        </p:nvPicPr>
        <p:blipFill>
          <a:blip r:embed="rId5">
            <a:alphaModFix/>
          </a:blip>
          <a:stretch>
            <a:fillRect/>
          </a:stretch>
        </p:blipFill>
        <p:spPr>
          <a:xfrm>
            <a:off x="557475" y="2337575"/>
            <a:ext cx="2875500" cy="2457375"/>
          </a:xfrm>
          <a:prstGeom prst="rect">
            <a:avLst/>
          </a:prstGeom>
          <a:noFill/>
          <a:ln>
            <a:noFill/>
          </a:ln>
        </p:spPr>
      </p:pic>
      <p:pic>
        <p:nvPicPr>
          <p:cNvPr id="333" name="Google Shape;333;p34"/>
          <p:cNvPicPr preferRelativeResize="0"/>
          <p:nvPr/>
        </p:nvPicPr>
        <p:blipFill>
          <a:blip r:embed="rId6">
            <a:alphaModFix/>
          </a:blip>
          <a:stretch>
            <a:fillRect/>
          </a:stretch>
        </p:blipFill>
        <p:spPr>
          <a:xfrm>
            <a:off x="4572011" y="2337575"/>
            <a:ext cx="3107311" cy="2457375"/>
          </a:xfrm>
          <a:prstGeom prst="rect">
            <a:avLst/>
          </a:prstGeom>
          <a:noFill/>
          <a:ln>
            <a:noFill/>
          </a:ln>
        </p:spPr>
      </p:pic>
      <p:sp>
        <p:nvSpPr>
          <p:cNvPr id="334" name="Google Shape;334;p34"/>
          <p:cNvSpPr txBox="1"/>
          <p:nvPr/>
        </p:nvSpPr>
        <p:spPr>
          <a:xfrm>
            <a:off x="915675" y="1920238"/>
            <a:ext cx="20463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a:solidFill>
                  <a:schemeClr val="lt1"/>
                </a:solidFill>
                <a:latin typeface="Lato"/>
                <a:ea typeface="Lato"/>
                <a:cs typeface="Lato"/>
                <a:sym typeface="Lato"/>
              </a:rPr>
              <a:t>Logistic Regression</a:t>
            </a:r>
            <a:endParaRPr sz="1300">
              <a:solidFill>
                <a:schemeClr val="lt1"/>
              </a:solidFill>
              <a:latin typeface="Lato"/>
              <a:ea typeface="Lato"/>
              <a:cs typeface="Lato"/>
              <a:sym typeface="Lato"/>
            </a:endParaRPr>
          </a:p>
        </p:txBody>
      </p:sp>
      <p:sp>
        <p:nvSpPr>
          <p:cNvPr id="335" name="Google Shape;335;p34"/>
          <p:cNvSpPr txBox="1"/>
          <p:nvPr/>
        </p:nvSpPr>
        <p:spPr>
          <a:xfrm>
            <a:off x="5242950" y="4794938"/>
            <a:ext cx="20463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a:solidFill>
                  <a:schemeClr val="lt1"/>
                </a:solidFill>
                <a:latin typeface="Lato"/>
                <a:ea typeface="Lato"/>
                <a:cs typeface="Lato"/>
                <a:sym typeface="Lato"/>
              </a:rPr>
              <a:t>KNN</a:t>
            </a:r>
            <a:endParaRPr sz="1300">
              <a:solidFill>
                <a:schemeClr val="lt1"/>
              </a:solidFill>
              <a:latin typeface="Lato"/>
              <a:ea typeface="Lato"/>
              <a:cs typeface="Lato"/>
              <a:sym typeface="Lato"/>
            </a:endParaRPr>
          </a:p>
        </p:txBody>
      </p:sp>
      <p:sp>
        <p:nvSpPr>
          <p:cNvPr id="336" name="Google Shape;336;p34"/>
          <p:cNvSpPr txBox="1"/>
          <p:nvPr/>
        </p:nvSpPr>
        <p:spPr>
          <a:xfrm>
            <a:off x="915675" y="4794938"/>
            <a:ext cx="20463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a:solidFill>
                  <a:schemeClr val="lt1"/>
                </a:solidFill>
                <a:latin typeface="Lato"/>
                <a:ea typeface="Lato"/>
                <a:cs typeface="Lato"/>
                <a:sym typeface="Lato"/>
              </a:rPr>
              <a:t>SVM Classifier</a:t>
            </a:r>
            <a:endParaRPr sz="1300">
              <a:solidFill>
                <a:schemeClr val="lt1"/>
              </a:solidFill>
              <a:latin typeface="Lato"/>
              <a:ea typeface="Lato"/>
              <a:cs typeface="Lato"/>
              <a:sym typeface="Lato"/>
            </a:endParaRPr>
          </a:p>
        </p:txBody>
      </p:sp>
      <p:sp>
        <p:nvSpPr>
          <p:cNvPr id="337" name="Google Shape;337;p34"/>
          <p:cNvSpPr txBox="1"/>
          <p:nvPr/>
        </p:nvSpPr>
        <p:spPr>
          <a:xfrm>
            <a:off x="5102513" y="1920238"/>
            <a:ext cx="20463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a:solidFill>
                  <a:schemeClr val="lt1"/>
                </a:solidFill>
                <a:latin typeface="Lato"/>
                <a:ea typeface="Lato"/>
                <a:cs typeface="Lato"/>
                <a:sym typeface="Lato"/>
              </a:rPr>
              <a:t>Random Forest</a:t>
            </a:r>
            <a:endParaRPr sz="1300">
              <a:solidFill>
                <a:schemeClr val="lt1"/>
              </a:solidFill>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35"/>
          <p:cNvSpPr txBox="1">
            <a:spLocks noGrp="1"/>
          </p:cNvSpPr>
          <p:nvPr>
            <p:ph type="ctrTitle"/>
          </p:nvPr>
        </p:nvSpPr>
        <p:spPr>
          <a:xfrm>
            <a:off x="3537150" y="1578400"/>
            <a:ext cx="5017500" cy="1578900"/>
          </a:xfrm>
        </p:spPr>
        <p:txBody>
          <a:bodyPr spcFirstLastPara="1" wrap="square" lIns="91425" tIns="91425" rIns="91425" bIns="91425" anchor="t" anchorCtr="0">
            <a:normAutofit/>
          </a:bodyPr>
          <a:lstStyle/>
          <a:p>
            <a:pPr marL="0" lvl="0" indent="0" rtl="0">
              <a:lnSpc>
                <a:spcPct val="90000"/>
              </a:lnSpc>
              <a:spcBef>
                <a:spcPts val="0"/>
              </a:spcBef>
              <a:spcAft>
                <a:spcPts val="0"/>
              </a:spcAft>
              <a:buNone/>
            </a:pPr>
            <a:r>
              <a:rPr lang="en-GB" sz="3400" b="1"/>
              <a:t>Principal Component Analysis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845325" y="280700"/>
            <a:ext cx="7038900" cy="46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dirty="0"/>
              <a:t>Introduction</a:t>
            </a:r>
            <a:endParaRPr b="1" dirty="0"/>
          </a:p>
        </p:txBody>
      </p:sp>
      <p:sp>
        <p:nvSpPr>
          <p:cNvPr id="235" name="Google Shape;235;p18"/>
          <p:cNvSpPr txBox="1">
            <a:spLocks noGrp="1"/>
          </p:cNvSpPr>
          <p:nvPr>
            <p:ph type="body" idx="1"/>
          </p:nvPr>
        </p:nvSpPr>
        <p:spPr>
          <a:xfrm>
            <a:off x="147150" y="889300"/>
            <a:ext cx="8849700" cy="4141200"/>
          </a:xfrm>
          <a:prstGeom prst="rect">
            <a:avLst/>
          </a:prstGeom>
        </p:spPr>
        <p:txBody>
          <a:bodyPr spcFirstLastPara="1" wrap="square" lIns="91425" tIns="91425" rIns="91425" bIns="91425" anchor="t" anchorCtr="0">
            <a:noAutofit/>
          </a:bodyPr>
          <a:lstStyle/>
          <a:p>
            <a:pPr marL="0" lvl="0" indent="0" algn="l" rtl="0">
              <a:spcBef>
                <a:spcPts val="1500"/>
              </a:spcBef>
              <a:spcAft>
                <a:spcPts val="0"/>
              </a:spcAft>
              <a:buNone/>
            </a:pPr>
            <a:r>
              <a:rPr lang="en-GB" sz="1800" b="1">
                <a:solidFill>
                  <a:srgbClr val="D1D5DB"/>
                </a:solidFill>
                <a:latin typeface="Arial"/>
                <a:ea typeface="Arial"/>
                <a:cs typeface="Arial"/>
                <a:sym typeface="Arial"/>
              </a:rPr>
              <a:t>Credit card fraud is a widespread issue with far-reaching consequences. Every year, billions of dollars are lost due to fraudulent transactions, impacting both individuals and financial institutions. This project addresses this pressing concern by harnessing the power of data science and machine learning.</a:t>
            </a:r>
            <a:endParaRPr sz="1800" b="1">
              <a:solidFill>
                <a:srgbClr val="D1D5DB"/>
              </a:solidFill>
              <a:latin typeface="Arial"/>
              <a:ea typeface="Arial"/>
              <a:cs typeface="Arial"/>
              <a:sym typeface="Arial"/>
            </a:endParaRPr>
          </a:p>
          <a:p>
            <a:pPr marL="0" lvl="0" indent="0" algn="l" rtl="0">
              <a:spcBef>
                <a:spcPts val="1500"/>
              </a:spcBef>
              <a:spcAft>
                <a:spcPts val="0"/>
              </a:spcAft>
              <a:buNone/>
            </a:pPr>
            <a:r>
              <a:rPr lang="en-GB" sz="1800" b="1">
                <a:solidFill>
                  <a:srgbClr val="D1D5DB"/>
                </a:solidFill>
                <a:latin typeface="Arial"/>
                <a:ea typeface="Arial"/>
                <a:cs typeface="Arial"/>
                <a:sym typeface="Arial"/>
              </a:rPr>
              <a:t>The primary goal of this project is to construct an effective Credit Card Transactions Fraud Detection system. This system comprises several key objectives:</a:t>
            </a:r>
            <a:endParaRPr sz="1800" b="1">
              <a:solidFill>
                <a:srgbClr val="D1D5DB"/>
              </a:solidFill>
              <a:latin typeface="Arial"/>
              <a:ea typeface="Arial"/>
              <a:cs typeface="Arial"/>
              <a:sym typeface="Arial"/>
            </a:endParaRPr>
          </a:p>
          <a:p>
            <a:pPr marL="0" lvl="0" indent="0" algn="l" rtl="0">
              <a:spcBef>
                <a:spcPts val="1500"/>
              </a:spcBef>
              <a:spcAft>
                <a:spcPts val="0"/>
              </a:spcAft>
              <a:buNone/>
            </a:pPr>
            <a:r>
              <a:rPr lang="en-GB" sz="1800" b="1">
                <a:solidFill>
                  <a:srgbClr val="D1D5DB"/>
                </a:solidFill>
                <a:latin typeface="Arial"/>
                <a:ea typeface="Arial"/>
                <a:cs typeface="Arial"/>
                <a:sym typeface="Arial"/>
              </a:rPr>
              <a:t>1)Data preprocessing </a:t>
            </a:r>
            <a:br>
              <a:rPr lang="en-GB" sz="1800" b="1">
                <a:solidFill>
                  <a:srgbClr val="D1D5DB"/>
                </a:solidFill>
                <a:latin typeface="Arial"/>
                <a:ea typeface="Arial"/>
                <a:cs typeface="Arial"/>
                <a:sym typeface="Arial"/>
              </a:rPr>
            </a:br>
            <a:r>
              <a:rPr lang="en-GB" sz="1800" b="1">
                <a:solidFill>
                  <a:srgbClr val="D1D5DB"/>
                </a:solidFill>
                <a:latin typeface="Arial"/>
                <a:ea typeface="Arial"/>
                <a:cs typeface="Arial"/>
                <a:sym typeface="Arial"/>
              </a:rPr>
              <a:t>2)Model selection</a:t>
            </a:r>
            <a:br>
              <a:rPr lang="en-GB" sz="1800" b="1">
                <a:solidFill>
                  <a:srgbClr val="D1D5DB"/>
                </a:solidFill>
                <a:latin typeface="Arial"/>
                <a:ea typeface="Arial"/>
                <a:cs typeface="Arial"/>
                <a:sym typeface="Arial"/>
              </a:rPr>
            </a:br>
            <a:r>
              <a:rPr lang="en-GB" sz="1800" b="1">
                <a:solidFill>
                  <a:srgbClr val="D1D5DB"/>
                </a:solidFill>
                <a:latin typeface="Arial"/>
                <a:ea typeface="Arial"/>
                <a:cs typeface="Arial"/>
                <a:sym typeface="Arial"/>
              </a:rPr>
              <a:t>3)Real time prediction</a:t>
            </a:r>
            <a:br>
              <a:rPr lang="en-GB" sz="1800" b="1">
                <a:solidFill>
                  <a:srgbClr val="D1D5DB"/>
                </a:solidFill>
                <a:latin typeface="Arial"/>
                <a:ea typeface="Arial"/>
                <a:cs typeface="Arial"/>
                <a:sym typeface="Arial"/>
              </a:rPr>
            </a:br>
            <a:r>
              <a:rPr lang="en-GB" sz="1800" b="1">
                <a:solidFill>
                  <a:srgbClr val="D1D5DB"/>
                </a:solidFill>
                <a:latin typeface="Arial"/>
                <a:ea typeface="Arial"/>
                <a:cs typeface="Arial"/>
                <a:sym typeface="Arial"/>
              </a:rPr>
              <a:t>4)Enhanced security and reduced losses.</a:t>
            </a:r>
            <a:endParaRPr sz="1800" b="1">
              <a:solidFill>
                <a:srgbClr val="D1D5DB"/>
              </a:solidFill>
              <a:latin typeface="Arial"/>
              <a:ea typeface="Arial"/>
              <a:cs typeface="Arial"/>
              <a:sym typeface="Arial"/>
            </a:endParaRPr>
          </a:p>
          <a:p>
            <a:pPr marL="457200" lvl="0" indent="-228600" algn="l" rtl="0">
              <a:spcBef>
                <a:spcPts val="1500"/>
              </a:spcBef>
              <a:spcAft>
                <a:spcPts val="0"/>
              </a:spcAft>
              <a:buClr>
                <a:srgbClr val="D1D5DB"/>
              </a:buClr>
              <a:buSzPts val="1600"/>
              <a:buFont typeface="Roboto"/>
              <a:buNone/>
            </a:pPr>
            <a:endParaRPr sz="1600">
              <a:solidFill>
                <a:srgbClr val="D1D5DB"/>
              </a:solidFill>
              <a:latin typeface="Roboto"/>
              <a:ea typeface="Roboto"/>
              <a:cs typeface="Roboto"/>
              <a:sym typeface="Roboto"/>
            </a:endParaRPr>
          </a:p>
          <a:p>
            <a:pPr marL="0" lvl="0" indent="0" algn="l" rtl="0">
              <a:spcBef>
                <a:spcPts val="1500"/>
              </a:spcBef>
              <a:spcAft>
                <a:spcPts val="1600"/>
              </a:spcAft>
              <a:buNone/>
            </a:pPr>
            <a:endParaRPr sz="1600">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36"/>
          <p:cNvSpPr txBox="1">
            <a:spLocks noGrp="1"/>
          </p:cNvSpPr>
          <p:nvPr>
            <p:ph type="title"/>
          </p:nvPr>
        </p:nvSpPr>
        <p:spPr>
          <a:xfrm>
            <a:off x="824125" y="271300"/>
            <a:ext cx="7038900" cy="59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PCA Columns</a:t>
            </a:r>
            <a:endParaRPr b="1"/>
          </a:p>
        </p:txBody>
      </p:sp>
      <p:pic>
        <p:nvPicPr>
          <p:cNvPr id="348" name="Google Shape;348;p36"/>
          <p:cNvPicPr preferRelativeResize="0"/>
          <p:nvPr/>
        </p:nvPicPr>
        <p:blipFill rotWithShape="1">
          <a:blip r:embed="rId3">
            <a:alphaModFix/>
          </a:blip>
          <a:srcRect/>
          <a:stretch/>
        </p:blipFill>
        <p:spPr>
          <a:xfrm>
            <a:off x="244238" y="974075"/>
            <a:ext cx="8655525" cy="345934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37"/>
          <p:cNvSpPr txBox="1">
            <a:spLocks noGrp="1"/>
          </p:cNvSpPr>
          <p:nvPr>
            <p:ph type="title"/>
          </p:nvPr>
        </p:nvSpPr>
        <p:spPr>
          <a:xfrm>
            <a:off x="1258500" y="252450"/>
            <a:ext cx="6627000" cy="5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PCA Attribute Matching with Weights</a:t>
            </a:r>
            <a:endParaRPr b="1"/>
          </a:p>
        </p:txBody>
      </p:sp>
      <p:pic>
        <p:nvPicPr>
          <p:cNvPr id="354" name="Google Shape;354;p37"/>
          <p:cNvPicPr preferRelativeResize="0"/>
          <p:nvPr/>
        </p:nvPicPr>
        <p:blipFill>
          <a:blip r:embed="rId3">
            <a:alphaModFix/>
          </a:blip>
          <a:stretch>
            <a:fillRect/>
          </a:stretch>
        </p:blipFill>
        <p:spPr>
          <a:xfrm>
            <a:off x="416375" y="995200"/>
            <a:ext cx="7941350" cy="1238250"/>
          </a:xfrm>
          <a:prstGeom prst="rect">
            <a:avLst/>
          </a:prstGeom>
          <a:noFill/>
          <a:ln>
            <a:noFill/>
          </a:ln>
        </p:spPr>
      </p:pic>
      <p:pic>
        <p:nvPicPr>
          <p:cNvPr id="355" name="Google Shape;355;p37"/>
          <p:cNvPicPr preferRelativeResize="0"/>
          <p:nvPr/>
        </p:nvPicPr>
        <p:blipFill>
          <a:blip r:embed="rId4">
            <a:alphaModFix/>
          </a:blip>
          <a:stretch>
            <a:fillRect/>
          </a:stretch>
        </p:blipFill>
        <p:spPr>
          <a:xfrm>
            <a:off x="416375" y="2486025"/>
            <a:ext cx="7941350" cy="1095375"/>
          </a:xfrm>
          <a:prstGeom prst="rect">
            <a:avLst/>
          </a:prstGeom>
          <a:noFill/>
          <a:ln>
            <a:noFill/>
          </a:ln>
        </p:spPr>
      </p:pic>
      <p:pic>
        <p:nvPicPr>
          <p:cNvPr id="356" name="Google Shape;356;p37"/>
          <p:cNvPicPr preferRelativeResize="0"/>
          <p:nvPr/>
        </p:nvPicPr>
        <p:blipFill>
          <a:blip r:embed="rId5">
            <a:alphaModFix/>
          </a:blip>
          <a:stretch>
            <a:fillRect/>
          </a:stretch>
        </p:blipFill>
        <p:spPr>
          <a:xfrm>
            <a:off x="416375" y="3790325"/>
            <a:ext cx="7941350" cy="11239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38"/>
          <p:cNvSpPr txBox="1">
            <a:spLocks noGrp="1"/>
          </p:cNvSpPr>
          <p:nvPr>
            <p:ph type="title"/>
          </p:nvPr>
        </p:nvSpPr>
        <p:spPr>
          <a:xfrm>
            <a:off x="520025" y="111150"/>
            <a:ext cx="8289900" cy="59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Transformed Columns after Attribute Matching</a:t>
            </a:r>
            <a:endParaRPr b="1"/>
          </a:p>
        </p:txBody>
      </p:sp>
      <p:pic>
        <p:nvPicPr>
          <p:cNvPr id="362" name="Google Shape;362;p38"/>
          <p:cNvPicPr preferRelativeResize="0"/>
          <p:nvPr/>
        </p:nvPicPr>
        <p:blipFill>
          <a:blip r:embed="rId3">
            <a:alphaModFix/>
          </a:blip>
          <a:stretch>
            <a:fillRect/>
          </a:stretch>
        </p:blipFill>
        <p:spPr>
          <a:xfrm>
            <a:off x="144438" y="795075"/>
            <a:ext cx="8855126" cy="38905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9"/>
          <p:cNvSpPr txBox="1">
            <a:spLocks noGrp="1"/>
          </p:cNvSpPr>
          <p:nvPr>
            <p:ph type="title"/>
          </p:nvPr>
        </p:nvSpPr>
        <p:spPr>
          <a:xfrm>
            <a:off x="1099675" y="130000"/>
            <a:ext cx="7038900" cy="53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Spearman Rank Correlation for PCA</a:t>
            </a:r>
            <a:endParaRPr b="1"/>
          </a:p>
        </p:txBody>
      </p:sp>
      <p:pic>
        <p:nvPicPr>
          <p:cNvPr id="368" name="Google Shape;368;p39"/>
          <p:cNvPicPr preferRelativeResize="0"/>
          <p:nvPr/>
        </p:nvPicPr>
        <p:blipFill>
          <a:blip r:embed="rId3">
            <a:alphaModFix/>
          </a:blip>
          <a:stretch>
            <a:fillRect/>
          </a:stretch>
        </p:blipFill>
        <p:spPr>
          <a:xfrm>
            <a:off x="287350" y="785650"/>
            <a:ext cx="8663575" cy="40884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0"/>
          <p:cNvSpPr txBox="1">
            <a:spLocks noGrp="1"/>
          </p:cNvSpPr>
          <p:nvPr>
            <p:ph type="title"/>
          </p:nvPr>
        </p:nvSpPr>
        <p:spPr>
          <a:xfrm>
            <a:off x="656925" y="64050"/>
            <a:ext cx="7531200" cy="62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Distribution of Feature after dropping Outliers</a:t>
            </a:r>
            <a:endParaRPr b="1"/>
          </a:p>
        </p:txBody>
      </p:sp>
      <p:pic>
        <p:nvPicPr>
          <p:cNvPr id="374" name="Google Shape;374;p40"/>
          <p:cNvPicPr preferRelativeResize="0"/>
          <p:nvPr/>
        </p:nvPicPr>
        <p:blipFill>
          <a:blip r:embed="rId3">
            <a:alphaModFix/>
          </a:blip>
          <a:stretch>
            <a:fillRect/>
          </a:stretch>
        </p:blipFill>
        <p:spPr>
          <a:xfrm>
            <a:off x="272875" y="606575"/>
            <a:ext cx="8299301" cy="42354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41"/>
          <p:cNvSpPr txBox="1">
            <a:spLocks noGrp="1"/>
          </p:cNvSpPr>
          <p:nvPr>
            <p:ph type="title"/>
          </p:nvPr>
        </p:nvSpPr>
        <p:spPr>
          <a:xfrm>
            <a:off x="1109100" y="129975"/>
            <a:ext cx="7038900" cy="53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Random Forest Feature Importance</a:t>
            </a:r>
            <a:endParaRPr/>
          </a:p>
        </p:txBody>
      </p:sp>
      <p:pic>
        <p:nvPicPr>
          <p:cNvPr id="380" name="Google Shape;380;p41"/>
          <p:cNvPicPr preferRelativeResize="0"/>
          <p:nvPr/>
        </p:nvPicPr>
        <p:blipFill>
          <a:blip r:embed="rId3">
            <a:alphaModFix/>
          </a:blip>
          <a:stretch>
            <a:fillRect/>
          </a:stretch>
        </p:blipFill>
        <p:spPr>
          <a:xfrm>
            <a:off x="147863" y="663075"/>
            <a:ext cx="8848275" cy="427695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42"/>
          <p:cNvSpPr txBox="1">
            <a:spLocks noGrp="1"/>
          </p:cNvSpPr>
          <p:nvPr>
            <p:ph type="title"/>
          </p:nvPr>
        </p:nvSpPr>
        <p:spPr>
          <a:xfrm>
            <a:off x="793200" y="88550"/>
            <a:ext cx="7543200" cy="64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Class Distribution after SMOTE Oversampling</a:t>
            </a:r>
            <a:endParaRPr b="1"/>
          </a:p>
        </p:txBody>
      </p:sp>
      <p:pic>
        <p:nvPicPr>
          <p:cNvPr id="386" name="Google Shape;386;p42"/>
          <p:cNvPicPr preferRelativeResize="0"/>
          <p:nvPr/>
        </p:nvPicPr>
        <p:blipFill>
          <a:blip r:embed="rId3">
            <a:alphaModFix/>
          </a:blip>
          <a:stretch>
            <a:fillRect/>
          </a:stretch>
        </p:blipFill>
        <p:spPr>
          <a:xfrm>
            <a:off x="148225" y="597186"/>
            <a:ext cx="8715700" cy="418278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43"/>
          <p:cNvSpPr txBox="1">
            <a:spLocks noGrp="1"/>
          </p:cNvSpPr>
          <p:nvPr>
            <p:ph type="title"/>
          </p:nvPr>
        </p:nvSpPr>
        <p:spPr>
          <a:xfrm>
            <a:off x="1052550" y="422000"/>
            <a:ext cx="7038900" cy="56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PCA Model Performance </a:t>
            </a:r>
            <a:endParaRPr b="1"/>
          </a:p>
        </p:txBody>
      </p:sp>
      <p:graphicFrame>
        <p:nvGraphicFramePr>
          <p:cNvPr id="392" name="Google Shape;392;p43"/>
          <p:cNvGraphicFramePr/>
          <p:nvPr>
            <p:extLst>
              <p:ext uri="{D42A27DB-BD31-4B8C-83A1-F6EECF244321}">
                <p14:modId xmlns:p14="http://schemas.microsoft.com/office/powerpoint/2010/main" val="379509140"/>
              </p:ext>
            </p:extLst>
          </p:nvPr>
        </p:nvGraphicFramePr>
        <p:xfrm>
          <a:off x="952500" y="1428750"/>
          <a:ext cx="7239000" cy="2803980"/>
        </p:xfrm>
        <a:graphic>
          <a:graphicData uri="http://schemas.openxmlformats.org/drawingml/2006/table">
            <a:tbl>
              <a:tblPr>
                <a:noFill/>
                <a:tableStyleId>{95EE837A-D57C-4FE3-9452-E2777253C7F7}</a:tableStyleId>
              </a:tblPr>
              <a:tblGrid>
                <a:gridCol w="1206500">
                  <a:extLst>
                    <a:ext uri="{9D8B030D-6E8A-4147-A177-3AD203B41FA5}">
                      <a16:colId xmlns:a16="http://schemas.microsoft.com/office/drawing/2014/main" val="20000"/>
                    </a:ext>
                  </a:extLst>
                </a:gridCol>
                <a:gridCol w="1206500">
                  <a:extLst>
                    <a:ext uri="{9D8B030D-6E8A-4147-A177-3AD203B41FA5}">
                      <a16:colId xmlns:a16="http://schemas.microsoft.com/office/drawing/2014/main" val="20001"/>
                    </a:ext>
                  </a:extLst>
                </a:gridCol>
                <a:gridCol w="1206500">
                  <a:extLst>
                    <a:ext uri="{9D8B030D-6E8A-4147-A177-3AD203B41FA5}">
                      <a16:colId xmlns:a16="http://schemas.microsoft.com/office/drawing/2014/main" val="20002"/>
                    </a:ext>
                  </a:extLst>
                </a:gridCol>
                <a:gridCol w="1206500">
                  <a:extLst>
                    <a:ext uri="{9D8B030D-6E8A-4147-A177-3AD203B41FA5}">
                      <a16:colId xmlns:a16="http://schemas.microsoft.com/office/drawing/2014/main" val="20003"/>
                    </a:ext>
                  </a:extLst>
                </a:gridCol>
                <a:gridCol w="1206500">
                  <a:extLst>
                    <a:ext uri="{9D8B030D-6E8A-4147-A177-3AD203B41FA5}">
                      <a16:colId xmlns:a16="http://schemas.microsoft.com/office/drawing/2014/main" val="20004"/>
                    </a:ext>
                  </a:extLst>
                </a:gridCol>
                <a:gridCol w="1206500">
                  <a:extLst>
                    <a:ext uri="{9D8B030D-6E8A-4147-A177-3AD203B41FA5}">
                      <a16:colId xmlns:a16="http://schemas.microsoft.com/office/drawing/2014/main" val="20005"/>
                    </a:ext>
                  </a:extLst>
                </a:gridCol>
              </a:tblGrid>
              <a:tr h="381000">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Model</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Accuracy</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Precision </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Recall</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F1 Score</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ROC- AUC</a:t>
                      </a:r>
                      <a:endParaRPr b="1">
                        <a:solidFill>
                          <a:srgbClr val="E7E7E7"/>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Logistic</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0.84</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0.937</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0.749</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0.832</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0.8494</a:t>
                      </a:r>
                      <a:endParaRPr b="1">
                        <a:solidFill>
                          <a:srgbClr val="E7E7E7"/>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Random Forest</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1.00</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1.00</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1.00</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1.00</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1.00</a:t>
                      </a:r>
                      <a:endParaRPr b="1">
                        <a:solidFill>
                          <a:srgbClr val="E7E7E7"/>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SVM</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0.8071</a:t>
                      </a:r>
                      <a:endParaRPr sz="1050" b="1">
                        <a:solidFill>
                          <a:srgbClr val="E7E7E7"/>
                        </a:solidFill>
                        <a:highlight>
                          <a:srgbClr val="FFFFFF"/>
                        </a:highlight>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0.9690</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0.6344</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0.7668</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0.8071</a:t>
                      </a:r>
                      <a:endParaRPr b="1">
                        <a:solidFill>
                          <a:srgbClr val="E7E7E7"/>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KNN</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0.9968</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0.9936</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1.000</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0.9968</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0.9968</a:t>
                      </a:r>
                      <a:endParaRPr b="1">
                        <a:solidFill>
                          <a:srgbClr val="E7E7E7"/>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4"/>
                  </a:ext>
                </a:extLst>
              </a:tr>
              <a:tr h="381000">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Gradient Boosting</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0.9553</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0.9533</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0.9575</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rgbClr val="E7E7E7"/>
                          </a:solidFill>
                          <a:latin typeface="Montserrat"/>
                          <a:ea typeface="Montserrat"/>
                          <a:cs typeface="Montserrat"/>
                          <a:sym typeface="Montserrat"/>
                        </a:rPr>
                        <a:t>0.9554</a:t>
                      </a:r>
                      <a:endParaRPr b="1">
                        <a:solidFill>
                          <a:srgbClr val="E7E7E7"/>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dirty="0">
                          <a:solidFill>
                            <a:srgbClr val="E7E7E7"/>
                          </a:solidFill>
                          <a:latin typeface="Montserrat"/>
                          <a:ea typeface="Montserrat"/>
                          <a:cs typeface="Montserrat"/>
                          <a:sym typeface="Montserrat"/>
                        </a:rPr>
                        <a:t>0.9553</a:t>
                      </a:r>
                      <a:endParaRPr b="1" dirty="0">
                        <a:solidFill>
                          <a:srgbClr val="E7E7E7"/>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44"/>
          <p:cNvSpPr txBox="1">
            <a:spLocks noGrp="1"/>
          </p:cNvSpPr>
          <p:nvPr>
            <p:ph type="title"/>
          </p:nvPr>
        </p:nvSpPr>
        <p:spPr>
          <a:xfrm>
            <a:off x="1052550" y="163575"/>
            <a:ext cx="7038900" cy="51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Feature Importance on GCP</a:t>
            </a:r>
            <a:endParaRPr b="1"/>
          </a:p>
        </p:txBody>
      </p:sp>
      <p:pic>
        <p:nvPicPr>
          <p:cNvPr id="398" name="Google Shape;398;p44" descr="A screenshot of a graph&#10;&#10;Description automatically generated"/>
          <p:cNvPicPr preferRelativeResize="0"/>
          <p:nvPr/>
        </p:nvPicPr>
        <p:blipFill rotWithShape="1">
          <a:blip r:embed="rId3">
            <a:alphaModFix/>
          </a:blip>
          <a:srcRect/>
          <a:stretch/>
        </p:blipFill>
        <p:spPr>
          <a:xfrm>
            <a:off x="297250" y="804500"/>
            <a:ext cx="4409949" cy="3617401"/>
          </a:xfrm>
          <a:prstGeom prst="rect">
            <a:avLst/>
          </a:prstGeom>
          <a:noFill/>
          <a:ln>
            <a:noFill/>
          </a:ln>
        </p:spPr>
      </p:pic>
      <p:pic>
        <p:nvPicPr>
          <p:cNvPr id="399" name="Google Shape;399;p44" descr="A screenshot of a data report&#10;&#10;Description automatically generated"/>
          <p:cNvPicPr preferRelativeResize="0"/>
          <p:nvPr/>
        </p:nvPicPr>
        <p:blipFill rotWithShape="1">
          <a:blip r:embed="rId4">
            <a:alphaModFix/>
          </a:blip>
          <a:srcRect/>
          <a:stretch/>
        </p:blipFill>
        <p:spPr>
          <a:xfrm>
            <a:off x="4830325" y="804500"/>
            <a:ext cx="4163975" cy="361739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45"/>
          <p:cNvSpPr txBox="1">
            <a:spLocks noGrp="1"/>
          </p:cNvSpPr>
          <p:nvPr>
            <p:ph type="title"/>
          </p:nvPr>
        </p:nvSpPr>
        <p:spPr>
          <a:xfrm>
            <a:off x="862850" y="125900"/>
            <a:ext cx="7038900" cy="52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Feature Importance on GCP</a:t>
            </a:r>
            <a:endParaRPr b="1"/>
          </a:p>
        </p:txBody>
      </p:sp>
      <p:pic>
        <p:nvPicPr>
          <p:cNvPr id="405" name="Google Shape;405;p45"/>
          <p:cNvPicPr preferRelativeResize="0"/>
          <p:nvPr/>
        </p:nvPicPr>
        <p:blipFill>
          <a:blip r:embed="rId3">
            <a:alphaModFix/>
          </a:blip>
          <a:stretch>
            <a:fillRect/>
          </a:stretch>
        </p:blipFill>
        <p:spPr>
          <a:xfrm>
            <a:off x="237400" y="729125"/>
            <a:ext cx="8497123" cy="41072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19"/>
          <p:cNvSpPr txBox="1">
            <a:spLocks noGrp="1"/>
          </p:cNvSpPr>
          <p:nvPr>
            <p:ph type="title"/>
          </p:nvPr>
        </p:nvSpPr>
        <p:spPr>
          <a:xfrm>
            <a:off x="311700" y="445025"/>
            <a:ext cx="8520600" cy="572700"/>
          </a:xfrm>
        </p:spPr>
        <p:txBody>
          <a:bodyPr spcFirstLastPara="1" wrap="square" lIns="91425" tIns="91425" rIns="91425" bIns="91425" anchor="t" anchorCtr="0">
            <a:normAutofit/>
          </a:bodyPr>
          <a:lstStyle/>
          <a:p>
            <a:pPr marL="0" lvl="0" indent="0">
              <a:lnSpc>
                <a:spcPct val="90000"/>
              </a:lnSpc>
            </a:pPr>
            <a:r>
              <a:rPr lang="en-GB" b="0" i="0" u="none" strike="noStrike" cap="none">
                <a:latin typeface="Montserrat"/>
                <a:ea typeface="Montserrat"/>
                <a:cs typeface="Montserrat"/>
                <a:sym typeface="Montserrat"/>
              </a:rPr>
              <a:t>Agenda</a:t>
            </a:r>
          </a:p>
        </p:txBody>
      </p:sp>
      <p:sp>
        <p:nvSpPr>
          <p:cNvPr id="241" name="Google Shape;241;p19"/>
          <p:cNvSpPr txBox="1"/>
          <p:nvPr/>
        </p:nvSpPr>
        <p:spPr>
          <a:xfrm>
            <a:off x="691300" y="1242625"/>
            <a:ext cx="7725900" cy="3721500"/>
          </a:xfrm>
          <a:prstGeom prst="rect">
            <a:avLst/>
          </a:prstGeom>
          <a:noFill/>
          <a:ln>
            <a:noFill/>
          </a:ln>
        </p:spPr>
        <p:txBody>
          <a:bodyPr spcFirstLastPara="1" wrap="square" lIns="91425" tIns="91425" rIns="91425" bIns="91425" anchor="t" anchorCtr="0">
            <a:noAutofit/>
          </a:bodyPr>
          <a:lstStyle/>
          <a:p>
            <a:pPr marL="457200" lvl="0" indent="-355600" algn="l" rtl="0">
              <a:spcBef>
                <a:spcPts val="0"/>
              </a:spcBef>
              <a:spcAft>
                <a:spcPts val="600"/>
              </a:spcAft>
              <a:buClr>
                <a:srgbClr val="CACACA"/>
              </a:buClr>
              <a:buSzPts val="2000"/>
              <a:buFont typeface="Montserrat"/>
              <a:buAutoNum type="arabicPeriod"/>
            </a:pPr>
            <a:r>
              <a:rPr lang="en-US" sz="2000" b="1">
                <a:solidFill>
                  <a:srgbClr val="CACACA"/>
                </a:solidFill>
                <a:latin typeface="Montserrat"/>
                <a:ea typeface="Montserrat"/>
                <a:cs typeface="Montserrat"/>
                <a:sym typeface="Montserrat"/>
              </a:rPr>
              <a:t>Descriptive Analysis of the Credit Card data</a:t>
            </a:r>
          </a:p>
          <a:p>
            <a:pPr marL="457200" lvl="0" indent="-355600" algn="l" rtl="0">
              <a:spcBef>
                <a:spcPts val="0"/>
              </a:spcBef>
              <a:spcAft>
                <a:spcPts val="600"/>
              </a:spcAft>
              <a:buClr>
                <a:srgbClr val="CACACA"/>
              </a:buClr>
              <a:buSzPts val="2000"/>
              <a:buFont typeface="Montserrat"/>
              <a:buAutoNum type="arabicPeriod"/>
            </a:pPr>
            <a:r>
              <a:rPr lang="en-US" sz="2000" b="1">
                <a:solidFill>
                  <a:srgbClr val="CACACA"/>
                </a:solidFill>
                <a:latin typeface="Montserrat"/>
                <a:ea typeface="Montserrat"/>
                <a:cs typeface="Montserrat"/>
                <a:sym typeface="Montserrat"/>
              </a:rPr>
              <a:t>Data Preprocessing and Visualization</a:t>
            </a:r>
          </a:p>
          <a:p>
            <a:pPr marL="457200" lvl="0" indent="-355600" algn="l" rtl="0">
              <a:spcBef>
                <a:spcPts val="0"/>
              </a:spcBef>
              <a:spcAft>
                <a:spcPts val="600"/>
              </a:spcAft>
              <a:buClr>
                <a:srgbClr val="CACACA"/>
              </a:buClr>
              <a:buSzPts val="2000"/>
              <a:buFont typeface="Montserrat"/>
              <a:buAutoNum type="arabicPeriod"/>
            </a:pPr>
            <a:r>
              <a:rPr lang="en-US" sz="2000" b="1">
                <a:solidFill>
                  <a:srgbClr val="CACACA"/>
                </a:solidFill>
                <a:latin typeface="Montserrat"/>
                <a:ea typeface="Montserrat"/>
                <a:cs typeface="Montserrat"/>
                <a:sym typeface="Montserrat"/>
              </a:rPr>
              <a:t>Identifying patterns using EDA</a:t>
            </a:r>
          </a:p>
          <a:p>
            <a:pPr marL="457200" lvl="0" indent="-355600" algn="l" rtl="0">
              <a:spcBef>
                <a:spcPts val="0"/>
              </a:spcBef>
              <a:spcAft>
                <a:spcPts val="600"/>
              </a:spcAft>
              <a:buClr>
                <a:srgbClr val="CACACA"/>
              </a:buClr>
              <a:buSzPts val="2000"/>
              <a:buFont typeface="Montserrat"/>
              <a:buAutoNum type="arabicPeriod"/>
            </a:pPr>
            <a:r>
              <a:rPr lang="en-US" sz="2000" b="1">
                <a:solidFill>
                  <a:srgbClr val="CACACA"/>
                </a:solidFill>
                <a:latin typeface="Montserrat"/>
                <a:ea typeface="Montserrat"/>
                <a:cs typeface="Montserrat"/>
                <a:sym typeface="Montserrat"/>
              </a:rPr>
              <a:t>Feature Engineering</a:t>
            </a:r>
          </a:p>
          <a:p>
            <a:pPr marL="457200" lvl="0" indent="-355600" algn="l" rtl="0">
              <a:spcBef>
                <a:spcPts val="0"/>
              </a:spcBef>
              <a:spcAft>
                <a:spcPts val="600"/>
              </a:spcAft>
              <a:buClr>
                <a:srgbClr val="CACACA"/>
              </a:buClr>
              <a:buSzPts val="2000"/>
              <a:buFont typeface="Montserrat"/>
              <a:buAutoNum type="arabicPeriod"/>
            </a:pPr>
            <a:r>
              <a:rPr lang="en-US" sz="2000" b="1">
                <a:solidFill>
                  <a:srgbClr val="CACACA"/>
                </a:solidFill>
                <a:latin typeface="Montserrat"/>
                <a:ea typeface="Montserrat"/>
                <a:cs typeface="Montserrat"/>
                <a:sym typeface="Montserrat"/>
              </a:rPr>
              <a:t>Hypothesis Testing</a:t>
            </a:r>
          </a:p>
          <a:p>
            <a:pPr marL="457200" lvl="0" indent="-355600" algn="l" rtl="0">
              <a:spcBef>
                <a:spcPts val="0"/>
              </a:spcBef>
              <a:spcAft>
                <a:spcPts val="600"/>
              </a:spcAft>
              <a:buClr>
                <a:srgbClr val="CACACA"/>
              </a:buClr>
              <a:buSzPts val="2000"/>
              <a:buFont typeface="Montserrat"/>
              <a:buAutoNum type="arabicPeriod"/>
            </a:pPr>
            <a:r>
              <a:rPr lang="en-US" sz="2000" b="1">
                <a:solidFill>
                  <a:srgbClr val="CACACA"/>
                </a:solidFill>
                <a:latin typeface="Montserrat"/>
                <a:ea typeface="Montserrat"/>
                <a:cs typeface="Montserrat"/>
                <a:sym typeface="Montserrat"/>
              </a:rPr>
              <a:t>Balancing the Classes by Oversampling using SMOTE</a:t>
            </a:r>
          </a:p>
          <a:p>
            <a:pPr marL="457200" lvl="0" indent="-355600" algn="l" rtl="0">
              <a:spcBef>
                <a:spcPts val="0"/>
              </a:spcBef>
              <a:spcAft>
                <a:spcPts val="600"/>
              </a:spcAft>
              <a:buClr>
                <a:srgbClr val="CACACA"/>
              </a:buClr>
              <a:buSzPts val="2000"/>
              <a:buFont typeface="Montserrat"/>
              <a:buAutoNum type="arabicPeriod"/>
            </a:pPr>
            <a:r>
              <a:rPr lang="en-US" sz="2000" b="1">
                <a:solidFill>
                  <a:srgbClr val="CACACA"/>
                </a:solidFill>
                <a:latin typeface="Montserrat"/>
                <a:ea typeface="Montserrat"/>
                <a:cs typeface="Montserrat"/>
                <a:sym typeface="Montserrat"/>
              </a:rPr>
              <a:t>Implementing ML models and Assessing the performance</a:t>
            </a:r>
          </a:p>
          <a:p>
            <a:pPr marL="457200" lvl="0" indent="-355600" algn="l" rtl="0">
              <a:spcBef>
                <a:spcPts val="0"/>
              </a:spcBef>
              <a:spcAft>
                <a:spcPts val="600"/>
              </a:spcAft>
              <a:buClr>
                <a:srgbClr val="CACACA"/>
              </a:buClr>
              <a:buSzPts val="2000"/>
              <a:buFont typeface="Montserrat"/>
              <a:buAutoNum type="arabicPeriod"/>
            </a:pPr>
            <a:r>
              <a:rPr lang="en-US" sz="2000" b="1">
                <a:solidFill>
                  <a:srgbClr val="CACACA"/>
                </a:solidFill>
                <a:latin typeface="Montserrat"/>
                <a:ea typeface="Montserrat"/>
                <a:cs typeface="Montserrat"/>
                <a:sym typeface="Montserrat"/>
              </a:rPr>
              <a:t>Comparing PCA and Non PCA data performance</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46"/>
          <p:cNvSpPr txBox="1">
            <a:spLocks noGrp="1"/>
          </p:cNvSpPr>
          <p:nvPr>
            <p:ph type="title"/>
          </p:nvPr>
        </p:nvSpPr>
        <p:spPr>
          <a:xfrm>
            <a:off x="815750" y="107050"/>
            <a:ext cx="7038900" cy="53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Feature Importance on GCP</a:t>
            </a:r>
            <a:endParaRPr b="1"/>
          </a:p>
        </p:txBody>
      </p:sp>
      <p:pic>
        <p:nvPicPr>
          <p:cNvPr id="411" name="Google Shape;411;p46"/>
          <p:cNvPicPr preferRelativeResize="0"/>
          <p:nvPr/>
        </p:nvPicPr>
        <p:blipFill>
          <a:blip r:embed="rId3">
            <a:alphaModFix/>
          </a:blip>
          <a:stretch>
            <a:fillRect/>
          </a:stretch>
        </p:blipFill>
        <p:spPr>
          <a:xfrm>
            <a:off x="336850" y="905025"/>
            <a:ext cx="3752299" cy="3834024"/>
          </a:xfrm>
          <a:prstGeom prst="rect">
            <a:avLst/>
          </a:prstGeom>
          <a:noFill/>
          <a:ln>
            <a:noFill/>
          </a:ln>
        </p:spPr>
      </p:pic>
      <p:pic>
        <p:nvPicPr>
          <p:cNvPr id="412" name="Google Shape;412;p46" descr="A screenshot of a computer&#10;&#10;Description automatically generated"/>
          <p:cNvPicPr preferRelativeResize="0"/>
          <p:nvPr/>
        </p:nvPicPr>
        <p:blipFill rotWithShape="1">
          <a:blip r:embed="rId4">
            <a:alphaModFix/>
          </a:blip>
          <a:srcRect r="-4690"/>
          <a:stretch/>
        </p:blipFill>
        <p:spPr>
          <a:xfrm>
            <a:off x="4620450" y="905025"/>
            <a:ext cx="4057549" cy="38340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47"/>
          <p:cNvSpPr txBox="1">
            <a:spLocks noGrp="1"/>
          </p:cNvSpPr>
          <p:nvPr>
            <p:ph type="title"/>
          </p:nvPr>
        </p:nvSpPr>
        <p:spPr>
          <a:xfrm>
            <a:off x="1168748" y="204325"/>
            <a:ext cx="6084900" cy="65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Prediction of Fraud/ Not Fraud GCP</a:t>
            </a:r>
            <a:endParaRPr b="1"/>
          </a:p>
        </p:txBody>
      </p:sp>
      <p:pic>
        <p:nvPicPr>
          <p:cNvPr id="418" name="Google Shape;418;p47" descr="A screenshot of a computer program&#10;&#10;Description automatically generated"/>
          <p:cNvPicPr preferRelativeResize="0"/>
          <p:nvPr/>
        </p:nvPicPr>
        <p:blipFill rotWithShape="1">
          <a:blip r:embed="rId3">
            <a:alphaModFix/>
          </a:blip>
          <a:srcRect/>
          <a:stretch/>
        </p:blipFill>
        <p:spPr>
          <a:xfrm>
            <a:off x="546851" y="1030825"/>
            <a:ext cx="7572199" cy="2180000"/>
          </a:xfrm>
          <a:prstGeom prst="rect">
            <a:avLst/>
          </a:prstGeom>
          <a:noFill/>
          <a:ln>
            <a:noFill/>
          </a:ln>
        </p:spPr>
      </p:pic>
      <p:pic>
        <p:nvPicPr>
          <p:cNvPr id="419" name="Google Shape;419;p47" descr="A screenshot of a computer code&#10;&#10;Description automatically generated"/>
          <p:cNvPicPr preferRelativeResize="0"/>
          <p:nvPr/>
        </p:nvPicPr>
        <p:blipFill rotWithShape="1">
          <a:blip r:embed="rId4">
            <a:alphaModFix/>
          </a:blip>
          <a:srcRect r="16289"/>
          <a:stretch/>
        </p:blipFill>
        <p:spPr>
          <a:xfrm>
            <a:off x="546850" y="3652300"/>
            <a:ext cx="7596075" cy="11639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48"/>
          <p:cNvSpPr txBox="1">
            <a:spLocks noGrp="1"/>
          </p:cNvSpPr>
          <p:nvPr>
            <p:ph type="title"/>
          </p:nvPr>
        </p:nvSpPr>
        <p:spPr>
          <a:xfrm>
            <a:off x="823850" y="1284675"/>
            <a:ext cx="4776000" cy="1300800"/>
          </a:xfrm>
        </p:spPr>
        <p:txBody>
          <a:bodyPr spcFirstLastPara="1" wrap="square" lIns="91425" tIns="91425" rIns="91425" bIns="91425" anchor="t" anchorCtr="0">
            <a:normAutofit/>
          </a:bodyPr>
          <a:lstStyle/>
          <a:p>
            <a:pPr marL="0" lvl="0" indent="0" rtl="0">
              <a:lnSpc>
                <a:spcPct val="90000"/>
              </a:lnSpc>
              <a:spcBef>
                <a:spcPts val="0"/>
              </a:spcBef>
              <a:spcAft>
                <a:spcPts val="0"/>
              </a:spcAft>
              <a:buNone/>
            </a:pPr>
            <a:r>
              <a:rPr lang="en-GB" sz="5600" b="1"/>
              <a:t>Thank you !</a:t>
            </a:r>
          </a:p>
        </p:txBody>
      </p:sp>
      <p:sp>
        <p:nvSpPr>
          <p:cNvPr id="429" name="Text Placeholder 2">
            <a:extLst>
              <a:ext uri="{FF2B5EF4-FFF2-40B4-BE49-F238E27FC236}">
                <a16:creationId xmlns:a16="http://schemas.microsoft.com/office/drawing/2014/main" id="{F978178A-1B9F-2356-D49D-3B9AF7313DB4}"/>
              </a:ext>
            </a:extLst>
          </p:cNvPr>
          <p:cNvSpPr>
            <a:spLocks noGrp="1"/>
          </p:cNvSpPr>
          <p:nvPr>
            <p:ph type="body" idx="1"/>
          </p:nvPr>
        </p:nvSpPr>
        <p:spPr>
          <a:xfrm>
            <a:off x="823850" y="2643124"/>
            <a:ext cx="4776000" cy="1218900"/>
          </a:xfrm>
        </p:spPr>
        <p:txBody>
          <a:bodyPr/>
          <a:lstStyle/>
          <a:p>
            <a:pPr marL="146050" indent="0">
              <a:buNone/>
            </a:pPr>
            <a:r>
              <a:rPr lang="en-US" sz="4400" b="1" dirty="0"/>
              <a:t>Q&amp;A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20"/>
          <p:cNvSpPr txBox="1">
            <a:spLocks noGrp="1"/>
          </p:cNvSpPr>
          <p:nvPr>
            <p:ph type="title"/>
          </p:nvPr>
        </p:nvSpPr>
        <p:spPr>
          <a:xfrm>
            <a:off x="1052550" y="243025"/>
            <a:ext cx="7038900" cy="46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Data Overview</a:t>
            </a:r>
            <a:endParaRPr b="1"/>
          </a:p>
        </p:txBody>
      </p:sp>
      <p:sp>
        <p:nvSpPr>
          <p:cNvPr id="247" name="Google Shape;247;p20"/>
          <p:cNvSpPr txBox="1">
            <a:spLocks noGrp="1"/>
          </p:cNvSpPr>
          <p:nvPr>
            <p:ph type="body" idx="1"/>
          </p:nvPr>
        </p:nvSpPr>
        <p:spPr>
          <a:xfrm>
            <a:off x="227975" y="766800"/>
            <a:ext cx="8664600" cy="4295700"/>
          </a:xfrm>
          <a:prstGeom prst="rect">
            <a:avLst/>
          </a:prstGeom>
        </p:spPr>
        <p:txBody>
          <a:bodyPr spcFirstLastPara="1" wrap="square" lIns="91425" tIns="91425" rIns="91425" bIns="91425" anchor="t" anchorCtr="0">
            <a:noAutofit/>
          </a:bodyPr>
          <a:lstStyle/>
          <a:p>
            <a:pPr marL="457200" lvl="0" indent="-323850" algn="l" rtl="0">
              <a:lnSpc>
                <a:spcPct val="100000"/>
              </a:lnSpc>
              <a:spcBef>
                <a:spcPts val="1000"/>
              </a:spcBef>
              <a:spcAft>
                <a:spcPts val="0"/>
              </a:spcAft>
              <a:buClr>
                <a:schemeClr val="lt1"/>
              </a:buClr>
              <a:buSzPts val="1500"/>
              <a:buFont typeface="Times New Roman"/>
              <a:buChar char="•"/>
            </a:pPr>
            <a:r>
              <a:rPr lang="en-GB" sz="1500" b="1">
                <a:latin typeface="Times New Roman"/>
                <a:ea typeface="Times New Roman"/>
                <a:cs typeface="Times New Roman"/>
                <a:sym typeface="Times New Roman"/>
              </a:rPr>
              <a:t>The dataset contains transactions of a</a:t>
            </a:r>
            <a:r>
              <a:rPr lang="en-GB" sz="1500" b="1">
                <a:solidFill>
                  <a:srgbClr val="3C4043"/>
                </a:solidFill>
                <a:latin typeface="Arial"/>
                <a:ea typeface="Arial"/>
                <a:cs typeface="Arial"/>
                <a:sym typeface="Arial"/>
              </a:rPr>
              <a:t> </a:t>
            </a:r>
            <a:r>
              <a:rPr lang="en-GB" sz="1500" b="1">
                <a:latin typeface="Times New Roman"/>
                <a:ea typeface="Times New Roman"/>
                <a:cs typeface="Times New Roman"/>
                <a:sym typeface="Times New Roman"/>
              </a:rPr>
              <a:t>simulated credit card transaction dataset containing legitimate and fraud transactions from the duration 1st Jan 2019 - 31st Dec 2020. </a:t>
            </a:r>
            <a:endParaRPr sz="1500" b="1">
              <a:latin typeface="Times New Roman"/>
              <a:ea typeface="Times New Roman"/>
              <a:cs typeface="Times New Roman"/>
              <a:sym typeface="Times New Roman"/>
            </a:endParaRPr>
          </a:p>
          <a:p>
            <a:pPr marL="457200" lvl="0" indent="-323850" algn="l" rtl="0">
              <a:lnSpc>
                <a:spcPct val="100000"/>
              </a:lnSpc>
              <a:spcBef>
                <a:spcPts val="0"/>
              </a:spcBef>
              <a:spcAft>
                <a:spcPts val="0"/>
              </a:spcAft>
              <a:buClr>
                <a:schemeClr val="lt1"/>
              </a:buClr>
              <a:buSzPts val="1500"/>
              <a:buFont typeface="Times New Roman"/>
              <a:buChar char="•"/>
            </a:pPr>
            <a:r>
              <a:rPr lang="en-GB" sz="1500" b="1">
                <a:latin typeface="Times New Roman"/>
                <a:ea typeface="Times New Roman"/>
                <a:cs typeface="Times New Roman"/>
                <a:sym typeface="Times New Roman"/>
              </a:rPr>
              <a:t>It covers credit cards of 1000 customers doing transactions with a pool of 800 merchants.</a:t>
            </a:r>
            <a:endParaRPr sz="1500" b="1">
              <a:latin typeface="Times New Roman"/>
              <a:ea typeface="Times New Roman"/>
              <a:cs typeface="Times New Roman"/>
              <a:sym typeface="Times New Roman"/>
            </a:endParaRPr>
          </a:p>
          <a:p>
            <a:pPr marL="457200" lvl="0" indent="-323850" algn="l" rtl="0">
              <a:lnSpc>
                <a:spcPct val="100000"/>
              </a:lnSpc>
              <a:spcBef>
                <a:spcPts val="0"/>
              </a:spcBef>
              <a:spcAft>
                <a:spcPts val="0"/>
              </a:spcAft>
              <a:buClr>
                <a:schemeClr val="lt1"/>
              </a:buClr>
              <a:buSzPts val="1500"/>
              <a:buFont typeface="Times New Roman"/>
              <a:buChar char="•"/>
            </a:pPr>
            <a:r>
              <a:rPr lang="en-GB" sz="1500" b="1">
                <a:latin typeface="Times New Roman"/>
                <a:ea typeface="Times New Roman"/>
                <a:cs typeface="Times New Roman"/>
                <a:sym typeface="Times New Roman"/>
              </a:rPr>
              <a:t>There are a total of  </a:t>
            </a:r>
            <a:r>
              <a:rPr lang="en-GB" sz="1500" b="1" u="sng">
                <a:latin typeface="Times New Roman"/>
                <a:ea typeface="Times New Roman"/>
                <a:cs typeface="Times New Roman"/>
                <a:sym typeface="Times New Roman"/>
              </a:rPr>
              <a:t>1296675</a:t>
            </a:r>
            <a:r>
              <a:rPr lang="en-GB" sz="1500" b="1">
                <a:latin typeface="Times New Roman"/>
                <a:ea typeface="Times New Roman"/>
                <a:cs typeface="Times New Roman"/>
                <a:sym typeface="Times New Roman"/>
              </a:rPr>
              <a:t>  transactions and 23 columns</a:t>
            </a:r>
            <a:endParaRPr sz="1500" b="1">
              <a:latin typeface="Times New Roman"/>
              <a:ea typeface="Times New Roman"/>
              <a:cs typeface="Times New Roman"/>
              <a:sym typeface="Times New Roman"/>
            </a:endParaRPr>
          </a:p>
          <a:p>
            <a:pPr marL="457200" lvl="0" indent="-323850" algn="l" rtl="0">
              <a:lnSpc>
                <a:spcPct val="100000"/>
              </a:lnSpc>
              <a:spcBef>
                <a:spcPts val="0"/>
              </a:spcBef>
              <a:spcAft>
                <a:spcPts val="0"/>
              </a:spcAft>
              <a:buClr>
                <a:schemeClr val="lt1"/>
              </a:buClr>
              <a:buSzPts val="1500"/>
              <a:buFont typeface="Times New Roman"/>
              <a:buChar char="•"/>
            </a:pPr>
            <a:r>
              <a:rPr lang="en-GB" sz="1500" b="1">
                <a:latin typeface="Times New Roman"/>
                <a:ea typeface="Times New Roman"/>
                <a:cs typeface="Times New Roman"/>
                <a:sym typeface="Times New Roman"/>
              </a:rPr>
              <a:t>This data generated using Sparkov Data Generation This simulation was run for the duration - 1 Jan 2019 to 31 Dec 2020. The files were combined and converted into a standard format.</a:t>
            </a:r>
            <a:endParaRPr sz="1500" b="1">
              <a:latin typeface="Times New Roman"/>
              <a:ea typeface="Times New Roman"/>
              <a:cs typeface="Times New Roman"/>
              <a:sym typeface="Times New Roman"/>
            </a:endParaRPr>
          </a:p>
          <a:p>
            <a:pPr marL="0" lvl="0" indent="457200" algn="l" rtl="0">
              <a:lnSpc>
                <a:spcPct val="100000"/>
              </a:lnSpc>
              <a:spcBef>
                <a:spcPts val="1000"/>
              </a:spcBef>
              <a:spcAft>
                <a:spcPts val="0"/>
              </a:spcAft>
              <a:buNone/>
            </a:pPr>
            <a:r>
              <a:rPr lang="en-GB" sz="1500" b="1">
                <a:latin typeface="Times New Roman"/>
                <a:ea typeface="Times New Roman"/>
                <a:cs typeface="Times New Roman"/>
                <a:sym typeface="Times New Roman"/>
              </a:rPr>
              <a:t>Source : Kaggle </a:t>
            </a:r>
            <a:endParaRPr sz="1500" b="1">
              <a:latin typeface="Times New Roman"/>
              <a:ea typeface="Times New Roman"/>
              <a:cs typeface="Times New Roman"/>
              <a:sym typeface="Times New Roman"/>
            </a:endParaRPr>
          </a:p>
          <a:p>
            <a:pPr marL="0" lvl="0" indent="457200" algn="l" rtl="0">
              <a:lnSpc>
                <a:spcPct val="100000"/>
              </a:lnSpc>
              <a:spcBef>
                <a:spcPts val="1000"/>
              </a:spcBef>
              <a:spcAft>
                <a:spcPts val="0"/>
              </a:spcAft>
              <a:buNone/>
            </a:pPr>
            <a:r>
              <a:rPr lang="en-GB" sz="1500" b="1">
                <a:latin typeface="Times New Roman"/>
                <a:ea typeface="Times New Roman"/>
                <a:cs typeface="Times New Roman"/>
                <a:sym typeface="Times New Roman"/>
              </a:rPr>
              <a:t>New Dataset: </a:t>
            </a:r>
            <a:r>
              <a:rPr lang="en-GB" sz="1500" b="1" u="sng">
                <a:latin typeface="Times New Roman"/>
                <a:ea typeface="Times New Roman"/>
                <a:cs typeface="Times New Roman"/>
                <a:sym typeface="Times New Roman"/>
                <a:hlinkClick r:id="rId3"/>
              </a:rPr>
              <a:t>https://www.kaggle.com/datasets/kartik2112/fraud-detection/data</a:t>
            </a:r>
            <a:endParaRPr sz="1500" b="1">
              <a:latin typeface="Times New Roman"/>
              <a:ea typeface="Times New Roman"/>
              <a:cs typeface="Times New Roman"/>
              <a:sym typeface="Times New Roman"/>
            </a:endParaRPr>
          </a:p>
          <a:p>
            <a:pPr marL="0" lvl="0" indent="0" algn="l" rtl="0">
              <a:lnSpc>
                <a:spcPct val="100000"/>
              </a:lnSpc>
              <a:spcBef>
                <a:spcPts val="1000"/>
              </a:spcBef>
              <a:spcAft>
                <a:spcPts val="0"/>
              </a:spcAft>
              <a:buNone/>
            </a:pPr>
            <a:endParaRPr sz="1500" b="1">
              <a:latin typeface="Times New Roman"/>
              <a:ea typeface="Times New Roman"/>
              <a:cs typeface="Times New Roman"/>
              <a:sym typeface="Times New Roman"/>
            </a:endParaRPr>
          </a:p>
          <a:p>
            <a:pPr marL="0" lvl="0" indent="457200" algn="l" rtl="0">
              <a:lnSpc>
                <a:spcPct val="100000"/>
              </a:lnSpc>
              <a:spcBef>
                <a:spcPts val="0"/>
              </a:spcBef>
              <a:spcAft>
                <a:spcPts val="0"/>
              </a:spcAft>
              <a:buNone/>
            </a:pPr>
            <a:r>
              <a:rPr lang="en-GB" sz="1500" b="1">
                <a:latin typeface="Times New Roman"/>
                <a:ea typeface="Times New Roman"/>
                <a:cs typeface="Times New Roman"/>
                <a:sym typeface="Times New Roman"/>
              </a:rPr>
              <a:t>Features: </a:t>
            </a:r>
            <a:endParaRPr sz="1500" b="1">
              <a:latin typeface="Times New Roman"/>
              <a:ea typeface="Times New Roman"/>
              <a:cs typeface="Times New Roman"/>
              <a:sym typeface="Times New Roman"/>
            </a:endParaRPr>
          </a:p>
          <a:p>
            <a:pPr marL="457200" lvl="0" indent="0" algn="l" rtl="0">
              <a:lnSpc>
                <a:spcPct val="100000"/>
              </a:lnSpc>
              <a:spcBef>
                <a:spcPts val="0"/>
              </a:spcBef>
              <a:spcAft>
                <a:spcPts val="0"/>
              </a:spcAft>
              <a:buNone/>
            </a:pPr>
            <a:r>
              <a:rPr lang="en-GB" sz="1500" b="1">
                <a:latin typeface="Times New Roman"/>
                <a:ea typeface="Times New Roman"/>
                <a:cs typeface="Times New Roman"/>
                <a:sym typeface="Times New Roman"/>
              </a:rPr>
              <a:t>Unnamed, trans_date_trans_time,  'cc_num', 'merchant', 'category', 'amt', 'first', 'last', 'gender', 'street', 'city', 'state', 'zip', 'lat', 'long', 'city_pop', 'job', 'trans_num', 'unix_time', 'merch_lat',    'merch_long', 'is_fraud',</a:t>
            </a:r>
            <a:endParaRPr sz="1500" b="1">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1500" b="1">
              <a:latin typeface="Times New Roman"/>
              <a:ea typeface="Times New Roman"/>
              <a:cs typeface="Times New Roman"/>
              <a:sym typeface="Times New Roman"/>
            </a:endParaRPr>
          </a:p>
          <a:p>
            <a:pPr marL="0" lvl="0" indent="457200" algn="l" rtl="0">
              <a:lnSpc>
                <a:spcPct val="100000"/>
              </a:lnSpc>
              <a:spcBef>
                <a:spcPts val="0"/>
              </a:spcBef>
              <a:spcAft>
                <a:spcPts val="0"/>
              </a:spcAft>
              <a:buNone/>
            </a:pPr>
            <a:r>
              <a:rPr lang="en-GB" sz="1500" b="1">
                <a:latin typeface="Times New Roman"/>
                <a:ea typeface="Times New Roman"/>
                <a:cs typeface="Times New Roman"/>
                <a:sym typeface="Times New Roman"/>
              </a:rPr>
              <a:t>Target: is_fraud</a:t>
            </a:r>
            <a:endParaRPr sz="1500" b="1">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1400">
              <a:latin typeface="Times New Roman"/>
              <a:ea typeface="Times New Roman"/>
              <a:cs typeface="Times New Roman"/>
              <a:sym typeface="Times New Roman"/>
            </a:endParaRPr>
          </a:p>
          <a:p>
            <a:pPr marL="0" lvl="0" indent="0" algn="l" rtl="0">
              <a:lnSpc>
                <a:spcPct val="100000"/>
              </a:lnSpc>
              <a:spcBef>
                <a:spcPts val="1000"/>
              </a:spcBef>
              <a:spcAft>
                <a:spcPts val="0"/>
              </a:spcAft>
              <a:buNone/>
            </a:pPr>
            <a:endParaRPr>
              <a:latin typeface="Times New Roman"/>
              <a:ea typeface="Times New Roman"/>
              <a:cs typeface="Times New Roman"/>
              <a:sym typeface="Times New Roman"/>
            </a:endParaRPr>
          </a:p>
          <a:p>
            <a:pPr marL="0" lvl="0" indent="0" algn="l" rtl="0">
              <a:spcBef>
                <a:spcPts val="0"/>
              </a:spcBef>
              <a:spcAft>
                <a:spcPts val="16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Data Distribution</a:t>
            </a:r>
            <a:endParaRPr b="1"/>
          </a:p>
        </p:txBody>
      </p:sp>
      <p:sp>
        <p:nvSpPr>
          <p:cNvPr id="253" name="Google Shape;253;p21"/>
          <p:cNvSpPr txBox="1">
            <a:spLocks noGrp="1"/>
          </p:cNvSpPr>
          <p:nvPr>
            <p:ph type="body" idx="1"/>
          </p:nvPr>
        </p:nvSpPr>
        <p:spPr>
          <a:xfrm>
            <a:off x="430825" y="1379125"/>
            <a:ext cx="3932700" cy="3466800"/>
          </a:xfrm>
          <a:prstGeom prst="rect">
            <a:avLst/>
          </a:prstGeom>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800"/>
              <a:buFont typeface="Montserrat"/>
              <a:buChar char="●"/>
            </a:pPr>
            <a:r>
              <a:rPr lang="en-GB" sz="1800" b="1">
                <a:latin typeface="Montserrat"/>
                <a:ea typeface="Montserrat"/>
                <a:cs typeface="Montserrat"/>
                <a:sym typeface="Montserrat"/>
              </a:rPr>
              <a:t>The dataset is very imbalanced with around 1289169 positive class (99.42%) and 7506 (0.58%) negative class.</a:t>
            </a:r>
            <a:endParaRPr sz="1800" b="1">
              <a:latin typeface="Montserrat"/>
              <a:ea typeface="Montserrat"/>
              <a:cs typeface="Montserrat"/>
              <a:sym typeface="Montserrat"/>
            </a:endParaRPr>
          </a:p>
          <a:p>
            <a:pPr marL="457200" lvl="0" indent="0" algn="l" rtl="0">
              <a:lnSpc>
                <a:spcPct val="100000"/>
              </a:lnSpc>
              <a:spcBef>
                <a:spcPts val="0"/>
              </a:spcBef>
              <a:spcAft>
                <a:spcPts val="0"/>
              </a:spcAft>
              <a:buNone/>
            </a:pPr>
            <a:endParaRPr sz="1800" b="1">
              <a:latin typeface="Montserrat"/>
              <a:ea typeface="Montserrat"/>
              <a:cs typeface="Montserrat"/>
              <a:sym typeface="Montserrat"/>
            </a:endParaRPr>
          </a:p>
          <a:p>
            <a:pPr marL="457200" lvl="0" indent="-342900" algn="l" rtl="0">
              <a:lnSpc>
                <a:spcPct val="100000"/>
              </a:lnSpc>
              <a:spcBef>
                <a:spcPts val="0"/>
              </a:spcBef>
              <a:spcAft>
                <a:spcPts val="0"/>
              </a:spcAft>
              <a:buSzPts val="1800"/>
              <a:buFont typeface="Montserrat"/>
              <a:buChar char="●"/>
            </a:pPr>
            <a:r>
              <a:rPr lang="en-GB" sz="1800" b="1">
                <a:latin typeface="Montserrat"/>
                <a:ea typeface="Montserrat"/>
                <a:cs typeface="Montserrat"/>
                <a:sym typeface="Montserrat"/>
              </a:rPr>
              <a:t>Our objective to achieve binary classification to determine whether a transaction is either fraud or not fraud.</a:t>
            </a:r>
            <a:endParaRPr sz="1800" b="1">
              <a:latin typeface="Montserrat"/>
              <a:ea typeface="Montserrat"/>
              <a:cs typeface="Montserrat"/>
              <a:sym typeface="Montserrat"/>
            </a:endParaRPr>
          </a:p>
        </p:txBody>
      </p:sp>
      <p:pic>
        <p:nvPicPr>
          <p:cNvPr id="254" name="Google Shape;254;p21"/>
          <p:cNvPicPr preferRelativeResize="0"/>
          <p:nvPr/>
        </p:nvPicPr>
        <p:blipFill>
          <a:blip r:embed="rId3">
            <a:alphaModFix/>
          </a:blip>
          <a:stretch>
            <a:fillRect/>
          </a:stretch>
        </p:blipFill>
        <p:spPr>
          <a:xfrm>
            <a:off x="4901500" y="868525"/>
            <a:ext cx="3397201" cy="3247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22"/>
          <p:cNvSpPr txBox="1">
            <a:spLocks noGrp="1"/>
          </p:cNvSpPr>
          <p:nvPr>
            <p:ph type="title"/>
          </p:nvPr>
        </p:nvSpPr>
        <p:spPr>
          <a:xfrm>
            <a:off x="939525" y="65925"/>
            <a:ext cx="7038900" cy="53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Literature Research</a:t>
            </a:r>
            <a:endParaRPr b="1"/>
          </a:p>
        </p:txBody>
      </p:sp>
      <p:sp>
        <p:nvSpPr>
          <p:cNvPr id="260" name="Google Shape;260;p22"/>
          <p:cNvSpPr txBox="1">
            <a:spLocks noGrp="1"/>
          </p:cNvSpPr>
          <p:nvPr>
            <p:ph type="body" idx="1"/>
          </p:nvPr>
        </p:nvSpPr>
        <p:spPr>
          <a:xfrm>
            <a:off x="151800" y="672600"/>
            <a:ext cx="8840400" cy="4248600"/>
          </a:xfrm>
          <a:prstGeom prst="rect">
            <a:avLst/>
          </a:prstGeom>
        </p:spPr>
        <p:txBody>
          <a:bodyPr spcFirstLastPara="1" wrap="square" lIns="91425" tIns="91425" rIns="91425" bIns="91425" anchor="t" anchorCtr="0">
            <a:noAutofit/>
          </a:bodyPr>
          <a:lstStyle/>
          <a:p>
            <a:pPr marL="457200" lvl="0" indent="-317500" algn="l" rtl="0">
              <a:spcBef>
                <a:spcPts val="1500"/>
              </a:spcBef>
              <a:spcAft>
                <a:spcPts val="0"/>
              </a:spcAft>
              <a:buClr>
                <a:srgbClr val="D1D5DB"/>
              </a:buClr>
              <a:buSzPts val="1400"/>
              <a:buFont typeface="Montserrat"/>
              <a:buAutoNum type="arabicPeriod"/>
            </a:pPr>
            <a:r>
              <a:rPr lang="en-GB" sz="1400" b="1">
                <a:solidFill>
                  <a:srgbClr val="D1D5DB"/>
                </a:solidFill>
                <a:latin typeface="Montserrat"/>
                <a:ea typeface="Montserrat"/>
                <a:cs typeface="Montserrat"/>
                <a:sym typeface="Montserrat"/>
              </a:rPr>
              <a:t>Title: "Credit Card Fraud Detection: A Realistic Modeling and a Novel Learning Strategy"</a:t>
            </a:r>
            <a:endParaRPr sz="1400" b="1">
              <a:solidFill>
                <a:srgbClr val="D1D5DB"/>
              </a:solidFill>
              <a:latin typeface="Montserrat"/>
              <a:ea typeface="Montserrat"/>
              <a:cs typeface="Montserrat"/>
              <a:sym typeface="Montserrat"/>
            </a:endParaRPr>
          </a:p>
          <a:p>
            <a:pPr marL="914400" lvl="1" indent="-317500" algn="l" rtl="0">
              <a:spcBef>
                <a:spcPts val="0"/>
              </a:spcBef>
              <a:spcAft>
                <a:spcPts val="0"/>
              </a:spcAft>
              <a:buClr>
                <a:srgbClr val="D1D5DB"/>
              </a:buClr>
              <a:buSzPts val="1400"/>
              <a:buFont typeface="Montserrat"/>
              <a:buChar char="●"/>
            </a:pPr>
            <a:r>
              <a:rPr lang="en-GB" sz="1400" b="1">
                <a:solidFill>
                  <a:srgbClr val="D1D5DB"/>
                </a:solidFill>
                <a:latin typeface="Montserrat"/>
                <a:ea typeface="Montserrat"/>
                <a:cs typeface="Montserrat"/>
                <a:sym typeface="Montserrat"/>
              </a:rPr>
              <a:t>Authors: Wen-Chih Peng, Kuo-Yi Lin, Hsiao-Fan Wang, and Chia-Hung Lin</a:t>
            </a:r>
            <a:endParaRPr sz="1400" b="1">
              <a:solidFill>
                <a:srgbClr val="D1D5DB"/>
              </a:solidFill>
              <a:latin typeface="Montserrat"/>
              <a:ea typeface="Montserrat"/>
              <a:cs typeface="Montserrat"/>
              <a:sym typeface="Montserrat"/>
            </a:endParaRPr>
          </a:p>
          <a:p>
            <a:pPr marL="914400" lvl="1" indent="-317500" algn="l" rtl="0">
              <a:spcBef>
                <a:spcPts val="0"/>
              </a:spcBef>
              <a:spcAft>
                <a:spcPts val="0"/>
              </a:spcAft>
              <a:buClr>
                <a:srgbClr val="D1D5DB"/>
              </a:buClr>
              <a:buSzPts val="1400"/>
              <a:buFont typeface="Montserrat"/>
              <a:buChar char="●"/>
            </a:pPr>
            <a:r>
              <a:rPr lang="en-GB" sz="1400" b="1">
                <a:solidFill>
                  <a:srgbClr val="D1D5DB"/>
                </a:solidFill>
                <a:latin typeface="Montserrat"/>
                <a:ea typeface="Montserrat"/>
                <a:cs typeface="Montserrat"/>
                <a:sym typeface="Montserrat"/>
              </a:rPr>
              <a:t>Summary: This paper presents a comprehensive approach to credit card fraud detection, including feature engineering and a novel learning strategy based on multiple models.</a:t>
            </a:r>
            <a:endParaRPr sz="1400" b="1">
              <a:solidFill>
                <a:srgbClr val="D1D5DB"/>
              </a:solidFill>
              <a:latin typeface="Montserrat"/>
              <a:ea typeface="Montserrat"/>
              <a:cs typeface="Montserrat"/>
              <a:sym typeface="Montserrat"/>
            </a:endParaRPr>
          </a:p>
          <a:p>
            <a:pPr marL="457200" lvl="0" indent="-317500" algn="l" rtl="0">
              <a:spcBef>
                <a:spcPts val="0"/>
              </a:spcBef>
              <a:spcAft>
                <a:spcPts val="0"/>
              </a:spcAft>
              <a:buClr>
                <a:srgbClr val="D1D5DB"/>
              </a:buClr>
              <a:buSzPts val="1400"/>
              <a:buFont typeface="Montserrat"/>
              <a:buAutoNum type="arabicPeriod"/>
            </a:pPr>
            <a:r>
              <a:rPr lang="en-GB" sz="1400" b="1">
                <a:solidFill>
                  <a:srgbClr val="D1D5DB"/>
                </a:solidFill>
                <a:latin typeface="Montserrat"/>
                <a:ea typeface="Montserrat"/>
                <a:cs typeface="Montserrat"/>
                <a:sym typeface="Montserrat"/>
              </a:rPr>
              <a:t>Title: "Deep Learning for Credit Card Fraud Detection"</a:t>
            </a:r>
            <a:endParaRPr sz="1400" b="1">
              <a:solidFill>
                <a:srgbClr val="D1D5DB"/>
              </a:solidFill>
              <a:latin typeface="Montserrat"/>
              <a:ea typeface="Montserrat"/>
              <a:cs typeface="Montserrat"/>
              <a:sym typeface="Montserrat"/>
            </a:endParaRPr>
          </a:p>
          <a:p>
            <a:pPr marL="914400" lvl="1" indent="-317500" algn="l" rtl="0">
              <a:spcBef>
                <a:spcPts val="0"/>
              </a:spcBef>
              <a:spcAft>
                <a:spcPts val="0"/>
              </a:spcAft>
              <a:buClr>
                <a:srgbClr val="D1D5DB"/>
              </a:buClr>
              <a:buSzPts val="1400"/>
              <a:buFont typeface="Montserrat"/>
              <a:buChar char="●"/>
            </a:pPr>
            <a:r>
              <a:rPr lang="en-GB" sz="1400" b="1">
                <a:solidFill>
                  <a:srgbClr val="D1D5DB"/>
                </a:solidFill>
                <a:latin typeface="Montserrat"/>
                <a:ea typeface="Montserrat"/>
                <a:cs typeface="Montserrat"/>
                <a:sym typeface="Montserrat"/>
              </a:rPr>
              <a:t>Authors: Andrej Beznosov, Viktor Beznosov</a:t>
            </a:r>
            <a:endParaRPr sz="1400" b="1">
              <a:solidFill>
                <a:srgbClr val="D1D5DB"/>
              </a:solidFill>
              <a:latin typeface="Montserrat"/>
              <a:ea typeface="Montserrat"/>
              <a:cs typeface="Montserrat"/>
              <a:sym typeface="Montserrat"/>
            </a:endParaRPr>
          </a:p>
          <a:p>
            <a:pPr marL="914400" lvl="1" indent="-317500" algn="l" rtl="0">
              <a:spcBef>
                <a:spcPts val="0"/>
              </a:spcBef>
              <a:spcAft>
                <a:spcPts val="0"/>
              </a:spcAft>
              <a:buClr>
                <a:srgbClr val="D1D5DB"/>
              </a:buClr>
              <a:buSzPts val="1400"/>
              <a:buFont typeface="Montserrat"/>
              <a:buChar char="●"/>
            </a:pPr>
            <a:r>
              <a:rPr lang="en-GB" sz="1400" b="1">
                <a:solidFill>
                  <a:srgbClr val="D1D5DB"/>
                </a:solidFill>
                <a:latin typeface="Montserrat"/>
                <a:ea typeface="Montserrat"/>
                <a:cs typeface="Montserrat"/>
                <a:sym typeface="Montserrat"/>
              </a:rPr>
              <a:t>Summary: This research explores the application of deep learning techniques, specifically convolutional neural networks (CNNs) and recurrent neural networks (RNNs), for credit card fraud detection.</a:t>
            </a:r>
            <a:endParaRPr sz="1400" b="1">
              <a:solidFill>
                <a:srgbClr val="D1D5DB"/>
              </a:solidFill>
              <a:latin typeface="Montserrat"/>
              <a:ea typeface="Montserrat"/>
              <a:cs typeface="Montserrat"/>
              <a:sym typeface="Montserrat"/>
            </a:endParaRPr>
          </a:p>
          <a:p>
            <a:pPr marL="457200" lvl="0" indent="-317500" algn="l" rtl="0">
              <a:spcBef>
                <a:spcPts val="0"/>
              </a:spcBef>
              <a:spcAft>
                <a:spcPts val="0"/>
              </a:spcAft>
              <a:buClr>
                <a:srgbClr val="D1D5DB"/>
              </a:buClr>
              <a:buSzPts val="1400"/>
              <a:buFont typeface="Montserrat"/>
              <a:buAutoNum type="arabicPeriod"/>
            </a:pPr>
            <a:r>
              <a:rPr lang="en-GB" sz="1400" b="1">
                <a:solidFill>
                  <a:srgbClr val="D1D5DB"/>
                </a:solidFill>
                <a:latin typeface="Montserrat"/>
                <a:ea typeface="Montserrat"/>
                <a:cs typeface="Montserrat"/>
                <a:sym typeface="Montserrat"/>
              </a:rPr>
              <a:t>Title: "Credit Card Fraud Detection Using Machine Learning Techniques: A Survey"</a:t>
            </a:r>
            <a:endParaRPr sz="1400" b="1">
              <a:solidFill>
                <a:srgbClr val="D1D5DB"/>
              </a:solidFill>
              <a:latin typeface="Montserrat"/>
              <a:ea typeface="Montserrat"/>
              <a:cs typeface="Montserrat"/>
              <a:sym typeface="Montserrat"/>
            </a:endParaRPr>
          </a:p>
          <a:p>
            <a:pPr marL="914400" lvl="1" indent="-317500" algn="l" rtl="0">
              <a:spcBef>
                <a:spcPts val="0"/>
              </a:spcBef>
              <a:spcAft>
                <a:spcPts val="0"/>
              </a:spcAft>
              <a:buClr>
                <a:srgbClr val="D1D5DB"/>
              </a:buClr>
              <a:buSzPts val="1400"/>
              <a:buFont typeface="Montserrat"/>
              <a:buChar char="●"/>
            </a:pPr>
            <a:r>
              <a:rPr lang="en-GB" sz="1400" b="1">
                <a:solidFill>
                  <a:srgbClr val="D1D5DB"/>
                </a:solidFill>
                <a:latin typeface="Montserrat"/>
                <a:ea typeface="Montserrat"/>
                <a:cs typeface="Montserrat"/>
                <a:sym typeface="Montserrat"/>
              </a:rPr>
              <a:t>Authors: Snehanshu Saha, Shikhar Srivastava, Prerna Mahajan, and Abhinav Suman</a:t>
            </a:r>
            <a:endParaRPr sz="1400" b="1">
              <a:solidFill>
                <a:srgbClr val="D1D5DB"/>
              </a:solidFill>
              <a:latin typeface="Montserrat"/>
              <a:ea typeface="Montserrat"/>
              <a:cs typeface="Montserrat"/>
              <a:sym typeface="Montserrat"/>
            </a:endParaRPr>
          </a:p>
          <a:p>
            <a:pPr marL="914400" lvl="1" indent="-317500" algn="l" rtl="0">
              <a:spcBef>
                <a:spcPts val="0"/>
              </a:spcBef>
              <a:spcAft>
                <a:spcPts val="0"/>
              </a:spcAft>
              <a:buClr>
                <a:srgbClr val="D1D5DB"/>
              </a:buClr>
              <a:buSzPts val="1400"/>
              <a:buFont typeface="Montserrat"/>
              <a:buChar char="●"/>
            </a:pPr>
            <a:r>
              <a:rPr lang="en-GB" sz="1400" b="1">
                <a:solidFill>
                  <a:srgbClr val="D1D5DB"/>
                </a:solidFill>
                <a:latin typeface="Montserrat"/>
                <a:ea typeface="Montserrat"/>
                <a:cs typeface="Montserrat"/>
                <a:sym typeface="Montserrat"/>
              </a:rPr>
              <a:t>Summary: This survey paper provides an overview of various machine learning techniques applied to credit card fraud detection, highlighting the strengths and weaknesses of each approach.</a:t>
            </a:r>
            <a:endParaRPr sz="1400" b="1">
              <a:solidFill>
                <a:srgbClr val="D1D5DB"/>
              </a:solidFill>
              <a:latin typeface="Montserrat"/>
              <a:ea typeface="Montserrat"/>
              <a:cs typeface="Montserrat"/>
              <a:sym typeface="Montserrat"/>
            </a:endParaRPr>
          </a:p>
          <a:p>
            <a:pPr marL="0" lvl="0" indent="0" algn="l" rtl="0">
              <a:spcBef>
                <a:spcPts val="1500"/>
              </a:spcBef>
              <a:spcAft>
                <a:spcPts val="1600"/>
              </a:spcAft>
              <a:buNone/>
            </a:pPr>
            <a:endParaRPr sz="1400" b="1">
              <a:solidFill>
                <a:srgbClr val="FFFFFF"/>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3"/>
          <p:cNvSpPr txBox="1">
            <a:spLocks noGrp="1"/>
          </p:cNvSpPr>
          <p:nvPr>
            <p:ph type="title"/>
          </p:nvPr>
        </p:nvSpPr>
        <p:spPr>
          <a:xfrm>
            <a:off x="1186750" y="238700"/>
            <a:ext cx="7038900" cy="48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Github Repository</a:t>
            </a:r>
            <a:endParaRPr b="1"/>
          </a:p>
          <a:p>
            <a:pPr marL="0" lvl="0" indent="0" algn="l" rtl="0">
              <a:spcBef>
                <a:spcPts val="0"/>
              </a:spcBef>
              <a:spcAft>
                <a:spcPts val="0"/>
              </a:spcAft>
              <a:buNone/>
            </a:pPr>
            <a:endParaRPr b="1"/>
          </a:p>
        </p:txBody>
      </p:sp>
      <p:sp>
        <p:nvSpPr>
          <p:cNvPr id="266" name="Google Shape;266;p23"/>
          <p:cNvSpPr txBox="1">
            <a:spLocks noGrp="1"/>
          </p:cNvSpPr>
          <p:nvPr>
            <p:ph type="body" idx="1"/>
          </p:nvPr>
        </p:nvSpPr>
        <p:spPr>
          <a:xfrm>
            <a:off x="969575" y="4326675"/>
            <a:ext cx="7038900" cy="574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1800" b="1" u="sng">
                <a:latin typeface="Assistant"/>
                <a:ea typeface="Assistant"/>
                <a:cs typeface="Assistant"/>
                <a:sym typeface="Assistant"/>
                <a:hlinkClick r:id="rId3"/>
              </a:rPr>
              <a:t>https://github.com/Data-606-Kiran/Capstone_Project</a:t>
            </a:r>
            <a:endParaRPr sz="1800" b="1">
              <a:latin typeface="Assistant"/>
              <a:ea typeface="Assistant"/>
              <a:cs typeface="Assistant"/>
              <a:sym typeface="Assistant"/>
            </a:endParaRPr>
          </a:p>
          <a:p>
            <a:pPr marL="0" lvl="0" indent="0" algn="l" rtl="0">
              <a:spcBef>
                <a:spcPts val="0"/>
              </a:spcBef>
              <a:spcAft>
                <a:spcPts val="1600"/>
              </a:spcAft>
              <a:buNone/>
            </a:pPr>
            <a:endParaRPr/>
          </a:p>
        </p:txBody>
      </p:sp>
      <p:pic>
        <p:nvPicPr>
          <p:cNvPr id="267" name="Google Shape;267;p23"/>
          <p:cNvPicPr preferRelativeResize="0"/>
          <p:nvPr/>
        </p:nvPicPr>
        <p:blipFill rotWithShape="1">
          <a:blip r:embed="rId4">
            <a:alphaModFix/>
          </a:blip>
          <a:srcRect l="-1337" t="-1419"/>
          <a:stretch/>
        </p:blipFill>
        <p:spPr>
          <a:xfrm>
            <a:off x="366512" y="801975"/>
            <a:ext cx="8245027" cy="33528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24"/>
          <p:cNvSpPr txBox="1">
            <a:spLocks noGrp="1"/>
          </p:cNvSpPr>
          <p:nvPr>
            <p:ph type="title"/>
          </p:nvPr>
        </p:nvSpPr>
        <p:spPr>
          <a:xfrm>
            <a:off x="1097100" y="374700"/>
            <a:ext cx="6949800" cy="45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Correlation</a:t>
            </a:r>
            <a:endParaRPr b="1"/>
          </a:p>
        </p:txBody>
      </p:sp>
      <p:pic>
        <p:nvPicPr>
          <p:cNvPr id="273" name="Google Shape;273;p24"/>
          <p:cNvPicPr preferRelativeResize="0"/>
          <p:nvPr/>
        </p:nvPicPr>
        <p:blipFill>
          <a:blip r:embed="rId3">
            <a:alphaModFix/>
          </a:blip>
          <a:stretch>
            <a:fillRect/>
          </a:stretch>
        </p:blipFill>
        <p:spPr>
          <a:xfrm>
            <a:off x="147650" y="1438275"/>
            <a:ext cx="4216700" cy="3375650"/>
          </a:xfrm>
          <a:prstGeom prst="rect">
            <a:avLst/>
          </a:prstGeom>
          <a:noFill/>
          <a:ln>
            <a:noFill/>
          </a:ln>
        </p:spPr>
      </p:pic>
      <p:pic>
        <p:nvPicPr>
          <p:cNvPr id="274" name="Google Shape;274;p24"/>
          <p:cNvPicPr preferRelativeResize="0"/>
          <p:nvPr/>
        </p:nvPicPr>
        <p:blipFill>
          <a:blip r:embed="rId4">
            <a:alphaModFix/>
          </a:blip>
          <a:stretch>
            <a:fillRect/>
          </a:stretch>
        </p:blipFill>
        <p:spPr>
          <a:xfrm>
            <a:off x="4488175" y="1438275"/>
            <a:ext cx="4460575" cy="33756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25"/>
          <p:cNvSpPr txBox="1">
            <a:spLocks noGrp="1"/>
          </p:cNvSpPr>
          <p:nvPr>
            <p:ph type="ctrTitle"/>
          </p:nvPr>
        </p:nvSpPr>
        <p:spPr>
          <a:xfrm>
            <a:off x="3537150" y="1578400"/>
            <a:ext cx="5017500" cy="1578900"/>
          </a:xfrm>
        </p:spPr>
        <p:txBody>
          <a:bodyPr spcFirstLastPara="1" wrap="square" lIns="91425" tIns="91425" rIns="91425" bIns="91425" anchor="t" anchorCtr="0">
            <a:normAutofit/>
          </a:bodyPr>
          <a:lstStyle/>
          <a:p>
            <a:pPr marL="0" lvl="0" indent="0" rtl="0">
              <a:spcBef>
                <a:spcPts val="0"/>
              </a:spcBef>
              <a:spcAft>
                <a:spcPts val="0"/>
              </a:spcAft>
              <a:buNone/>
            </a:pPr>
            <a:r>
              <a:rPr lang="en-GB" b="1"/>
              <a:t>Exploratory Data Analysis</a:t>
            </a:r>
            <a:endParaRPr lang="en-US" b="1"/>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TotalTime>
  <Words>898</Words>
  <Application>Microsoft Office PowerPoint</Application>
  <PresentationFormat>On-screen Show (16:9)</PresentationFormat>
  <Paragraphs>150</Paragraphs>
  <Slides>32</Slides>
  <Notes>32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Roboto</vt:lpstr>
      <vt:lpstr>Montserrat</vt:lpstr>
      <vt:lpstr>Arial</vt:lpstr>
      <vt:lpstr>Lato</vt:lpstr>
      <vt:lpstr>Times New Roman</vt:lpstr>
      <vt:lpstr>Assistant</vt:lpstr>
      <vt:lpstr>Focus</vt:lpstr>
      <vt:lpstr>Credit Card Fraud Detection  Team F</vt:lpstr>
      <vt:lpstr>Introduction</vt:lpstr>
      <vt:lpstr>Agenda</vt:lpstr>
      <vt:lpstr>Data Overview</vt:lpstr>
      <vt:lpstr>Data Distribution</vt:lpstr>
      <vt:lpstr>Literature Research</vt:lpstr>
      <vt:lpstr>Github Repository </vt:lpstr>
      <vt:lpstr>Correlation</vt:lpstr>
      <vt:lpstr>Exploratory Data Analysis</vt:lpstr>
      <vt:lpstr>Category Vs Fraud</vt:lpstr>
      <vt:lpstr>PowerPoint Presentation</vt:lpstr>
      <vt:lpstr>Outliers in the Target</vt:lpstr>
      <vt:lpstr>Fraud vs Day, Time and Month</vt:lpstr>
      <vt:lpstr>Hypothesis Testing</vt:lpstr>
      <vt:lpstr>Transaction Amount Analysis</vt:lpstr>
      <vt:lpstr>Significance of City Population on Fraud</vt:lpstr>
      <vt:lpstr>Model Performance with Imbalanced Dataset</vt:lpstr>
      <vt:lpstr>PowerPoint Presentation</vt:lpstr>
      <vt:lpstr>Principal Component Analysis</vt:lpstr>
      <vt:lpstr>PCA Columns</vt:lpstr>
      <vt:lpstr>PCA Attribute Matching with Weights</vt:lpstr>
      <vt:lpstr>Transformed Columns after Attribute Matching</vt:lpstr>
      <vt:lpstr>Spearman Rank Correlation for PCA</vt:lpstr>
      <vt:lpstr>Distribution of Feature after dropping Outliers</vt:lpstr>
      <vt:lpstr>Random Forest Feature Importance</vt:lpstr>
      <vt:lpstr>Class Distribution after SMOTE Oversampling</vt:lpstr>
      <vt:lpstr>PCA Model Performance </vt:lpstr>
      <vt:lpstr>Feature Importance on GCP</vt:lpstr>
      <vt:lpstr>Feature Importance on GCP</vt:lpstr>
      <vt:lpstr>Feature Importance on GCP</vt:lpstr>
      <vt:lpstr>Prediction of Fraud/ Not Fraud GCP</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Credit Card Fraud Detection  Team F</dc:title>
  <cp:lastModifiedBy>Kiran Kumar Guggilla</cp:lastModifiedBy>
  <cp:revision>2</cp:revision>
  <dcterms:modified xsi:type="dcterms:W3CDTF">2023-12-13T23:48:49Z</dcterms:modified>
</cp:coreProperties>
</file>